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5"/>
  </p:notesMasterIdLst>
  <p:handoutMasterIdLst>
    <p:handoutMasterId r:id="rId56"/>
  </p:handoutMasterIdLst>
  <p:sldIdLst>
    <p:sldId id="1779" r:id="rId7"/>
    <p:sldId id="1836" r:id="rId8"/>
    <p:sldId id="1800" r:id="rId9"/>
    <p:sldId id="1923" r:id="rId10"/>
    <p:sldId id="1924" r:id="rId11"/>
    <p:sldId id="2104" r:id="rId12"/>
    <p:sldId id="2105" r:id="rId13"/>
    <p:sldId id="1893" r:id="rId14"/>
    <p:sldId id="1894" r:id="rId15"/>
    <p:sldId id="1895" r:id="rId16"/>
    <p:sldId id="1896" r:id="rId17"/>
    <p:sldId id="1897" r:id="rId18"/>
    <p:sldId id="1899" r:id="rId19"/>
    <p:sldId id="1900" r:id="rId20"/>
    <p:sldId id="1901" r:id="rId21"/>
    <p:sldId id="1902" r:id="rId22"/>
    <p:sldId id="1903" r:id="rId23"/>
    <p:sldId id="1905" r:id="rId24"/>
    <p:sldId id="1904" r:id="rId25"/>
    <p:sldId id="1906" r:id="rId26"/>
    <p:sldId id="1907" r:id="rId27"/>
    <p:sldId id="1908" r:id="rId28"/>
    <p:sldId id="1909" r:id="rId29"/>
    <p:sldId id="1910" r:id="rId30"/>
    <p:sldId id="1911" r:id="rId31"/>
    <p:sldId id="1884" r:id="rId32"/>
    <p:sldId id="1912" r:id="rId33"/>
    <p:sldId id="1850" r:id="rId34"/>
    <p:sldId id="1913" r:id="rId35"/>
    <p:sldId id="1876" r:id="rId36"/>
    <p:sldId id="1914" r:id="rId37"/>
    <p:sldId id="1915" r:id="rId38"/>
    <p:sldId id="1916" r:id="rId39"/>
    <p:sldId id="1877" r:id="rId40"/>
    <p:sldId id="1917" r:id="rId41"/>
    <p:sldId id="1918" r:id="rId42"/>
    <p:sldId id="1919" r:id="rId43"/>
    <p:sldId id="1920" r:id="rId44"/>
    <p:sldId id="1921" r:id="rId45"/>
    <p:sldId id="1922" r:id="rId46"/>
    <p:sldId id="1878" r:id="rId47"/>
    <p:sldId id="1879" r:id="rId48"/>
    <p:sldId id="1880" r:id="rId49"/>
    <p:sldId id="1881" r:id="rId50"/>
    <p:sldId id="1882" r:id="rId51"/>
    <p:sldId id="1873" r:id="rId52"/>
    <p:sldId id="1883" r:id="rId53"/>
    <p:sldId id="680" r:id="rId54"/>
  </p:sldIdLst>
  <p:sldSz cx="12196763" cy="6858000"/>
  <p:notesSz cx="6805613" cy="9939338"/>
  <p:custDataLst>
    <p:tags r:id="rId5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gs" Target="tags/tag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52425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27.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深度学习计算模式</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23C6AD8-33D6-2040-BA57-939B96AAA9A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EFEDC029-DD64-F442-B75E-0E0156541E3C}"/>
              </a:ext>
            </a:extLst>
          </p:cNvPr>
          <p:cNvPicPr>
            <a:picLocks noChangeAspect="1"/>
          </p:cNvPicPr>
          <p:nvPr/>
        </p:nvPicPr>
        <p:blipFill>
          <a:blip r:embed="rId2"/>
          <a:stretch>
            <a:fillRect/>
          </a:stretch>
        </p:blipFill>
        <p:spPr>
          <a:xfrm>
            <a:off x="-1" y="312698"/>
            <a:ext cx="12196763" cy="6232604"/>
          </a:xfrm>
          <a:prstGeom prst="rect">
            <a:avLst/>
          </a:prstGeom>
        </p:spPr>
      </p:pic>
    </p:spTree>
    <p:extLst>
      <p:ext uri="{BB962C8B-B14F-4D97-AF65-F5344CB8AC3E}">
        <p14:creationId xmlns:p14="http://schemas.microsoft.com/office/powerpoint/2010/main" val="2563538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32CBC-5CD8-3441-8689-A64A371030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1B79E0A-BD83-BF45-BA7A-FD4AA54C2184}"/>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0D3C1CE-C95A-8441-8446-8AAA8B2FE594}"/>
              </a:ext>
            </a:extLst>
          </p:cNvPr>
          <p:cNvPicPr>
            <a:picLocks noChangeAspect="1"/>
          </p:cNvPicPr>
          <p:nvPr/>
        </p:nvPicPr>
        <p:blipFill>
          <a:blip r:embed="rId2"/>
          <a:stretch>
            <a:fillRect/>
          </a:stretch>
        </p:blipFill>
        <p:spPr>
          <a:xfrm>
            <a:off x="-1" y="345093"/>
            <a:ext cx="12196763" cy="6167813"/>
          </a:xfrm>
          <a:prstGeom prst="rect">
            <a:avLst/>
          </a:prstGeom>
        </p:spPr>
      </p:pic>
    </p:spTree>
    <p:extLst>
      <p:ext uri="{BB962C8B-B14F-4D97-AF65-F5344CB8AC3E}">
        <p14:creationId xmlns:p14="http://schemas.microsoft.com/office/powerpoint/2010/main" val="4316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D06928-A921-6345-848C-BF58B67E3E2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9AEEAA-C005-D142-A004-9DE26F0D34E2}"/>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73DAF6F7-A08C-AA4A-9373-AC3BA9FBAA21}"/>
              </a:ext>
            </a:extLst>
          </p:cNvPr>
          <p:cNvPicPr>
            <a:picLocks noChangeAspect="1"/>
          </p:cNvPicPr>
          <p:nvPr/>
        </p:nvPicPr>
        <p:blipFill>
          <a:blip r:embed="rId2"/>
          <a:stretch>
            <a:fillRect/>
          </a:stretch>
        </p:blipFill>
        <p:spPr>
          <a:xfrm>
            <a:off x="-1" y="276056"/>
            <a:ext cx="12196763" cy="6305888"/>
          </a:xfrm>
          <a:prstGeom prst="rect">
            <a:avLst/>
          </a:prstGeom>
        </p:spPr>
      </p:pic>
    </p:spTree>
    <p:extLst>
      <p:ext uri="{BB962C8B-B14F-4D97-AF65-F5344CB8AC3E}">
        <p14:creationId xmlns:p14="http://schemas.microsoft.com/office/powerpoint/2010/main" val="103679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B65EA-DF80-9746-9E9F-19A8324749B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582ABAE-4A6D-DF40-AB94-F9ADCDD50A7B}"/>
              </a:ext>
            </a:extLst>
          </p:cNvPr>
          <p:cNvSpPr>
            <a:spLocks noGrp="1"/>
          </p:cNvSpPr>
          <p:nvPr>
            <p:ph sz="half" idx="1"/>
          </p:nvPr>
        </p:nvSpPr>
        <p:spPr/>
        <p:txBody>
          <a:bodyPr/>
          <a:lstStyle/>
          <a:p>
            <a:endParaRPr kumimoji="1" lang="zh-CN" altLang="en-US"/>
          </a:p>
        </p:txBody>
      </p:sp>
      <p:pic>
        <p:nvPicPr>
          <p:cNvPr id="5" name="图片 4">
            <a:extLst>
              <a:ext uri="{FF2B5EF4-FFF2-40B4-BE49-F238E27FC236}">
                <a16:creationId xmlns:a16="http://schemas.microsoft.com/office/drawing/2014/main" id="{0CD0132C-805B-5C4B-BFA5-16E91C70A28E}"/>
              </a:ext>
            </a:extLst>
          </p:cNvPr>
          <p:cNvPicPr>
            <a:picLocks noChangeAspect="1"/>
          </p:cNvPicPr>
          <p:nvPr/>
        </p:nvPicPr>
        <p:blipFill>
          <a:blip r:embed="rId2"/>
          <a:stretch>
            <a:fillRect/>
          </a:stretch>
        </p:blipFill>
        <p:spPr>
          <a:xfrm>
            <a:off x="-1" y="417453"/>
            <a:ext cx="12196763" cy="6023093"/>
          </a:xfrm>
          <a:prstGeom prst="rect">
            <a:avLst/>
          </a:prstGeom>
        </p:spPr>
      </p:pic>
    </p:spTree>
    <p:extLst>
      <p:ext uri="{BB962C8B-B14F-4D97-AF65-F5344CB8AC3E}">
        <p14:creationId xmlns:p14="http://schemas.microsoft.com/office/powerpoint/2010/main" val="148406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43862-857B-E441-81C3-48052260345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33679F9-C09B-014F-9ADA-B0010F526227}"/>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DF4AFF66-099D-824A-A3EC-951785E16D77}"/>
              </a:ext>
            </a:extLst>
          </p:cNvPr>
          <p:cNvPicPr>
            <a:picLocks noChangeAspect="1"/>
          </p:cNvPicPr>
          <p:nvPr/>
        </p:nvPicPr>
        <p:blipFill>
          <a:blip r:embed="rId2"/>
          <a:stretch>
            <a:fillRect/>
          </a:stretch>
        </p:blipFill>
        <p:spPr>
          <a:xfrm>
            <a:off x="-1" y="339230"/>
            <a:ext cx="12196763" cy="6179539"/>
          </a:xfrm>
          <a:prstGeom prst="rect">
            <a:avLst/>
          </a:prstGeom>
        </p:spPr>
      </p:pic>
    </p:spTree>
    <p:extLst>
      <p:ext uri="{BB962C8B-B14F-4D97-AF65-F5344CB8AC3E}">
        <p14:creationId xmlns:p14="http://schemas.microsoft.com/office/powerpoint/2010/main" val="145614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CB331-2CE9-2143-814B-000FA940870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5626B65-0E67-7B44-861C-C6274F753BA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9F94338-BF6F-7E40-A551-70B0E5E6D3B0}"/>
              </a:ext>
            </a:extLst>
          </p:cNvPr>
          <p:cNvPicPr>
            <a:picLocks noChangeAspect="1"/>
          </p:cNvPicPr>
          <p:nvPr/>
        </p:nvPicPr>
        <p:blipFill>
          <a:blip r:embed="rId2"/>
          <a:stretch>
            <a:fillRect/>
          </a:stretch>
        </p:blipFill>
        <p:spPr>
          <a:xfrm>
            <a:off x="-1" y="293184"/>
            <a:ext cx="12196763" cy="6271631"/>
          </a:xfrm>
          <a:prstGeom prst="rect">
            <a:avLst/>
          </a:prstGeom>
        </p:spPr>
      </p:pic>
    </p:spTree>
    <p:extLst>
      <p:ext uri="{BB962C8B-B14F-4D97-AF65-F5344CB8AC3E}">
        <p14:creationId xmlns:p14="http://schemas.microsoft.com/office/powerpoint/2010/main" val="161879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5B72C-BDAC-E541-9FB6-D122C73F7F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E911CE1-913E-8245-8C9A-5089BFCCF870}"/>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0B68959-A190-0441-AA90-79C846DD688B}"/>
              </a:ext>
            </a:extLst>
          </p:cNvPr>
          <p:cNvPicPr>
            <a:picLocks noChangeAspect="1"/>
          </p:cNvPicPr>
          <p:nvPr/>
        </p:nvPicPr>
        <p:blipFill>
          <a:blip r:embed="rId2"/>
          <a:stretch>
            <a:fillRect/>
          </a:stretch>
        </p:blipFill>
        <p:spPr>
          <a:xfrm>
            <a:off x="-1" y="333521"/>
            <a:ext cx="12196763" cy="6190957"/>
          </a:xfrm>
          <a:prstGeom prst="rect">
            <a:avLst/>
          </a:prstGeom>
        </p:spPr>
      </p:pic>
    </p:spTree>
    <p:extLst>
      <p:ext uri="{BB962C8B-B14F-4D97-AF65-F5344CB8AC3E}">
        <p14:creationId xmlns:p14="http://schemas.microsoft.com/office/powerpoint/2010/main" val="233335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068B3-AF7E-2848-B158-A3CAD9AAC3A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7320AB6-AA8B-4644-A36F-8648D93C7B16}"/>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B2469A50-20B0-DA4C-B16D-CA39F361422A}"/>
              </a:ext>
            </a:extLst>
          </p:cNvPr>
          <p:cNvPicPr>
            <a:picLocks noChangeAspect="1"/>
          </p:cNvPicPr>
          <p:nvPr/>
        </p:nvPicPr>
        <p:blipFill>
          <a:blip r:embed="rId2"/>
          <a:stretch>
            <a:fillRect/>
          </a:stretch>
        </p:blipFill>
        <p:spPr>
          <a:xfrm>
            <a:off x="-1" y="408904"/>
            <a:ext cx="12196763" cy="6040191"/>
          </a:xfrm>
          <a:prstGeom prst="rect">
            <a:avLst/>
          </a:prstGeom>
        </p:spPr>
      </p:pic>
    </p:spTree>
    <p:extLst>
      <p:ext uri="{BB962C8B-B14F-4D97-AF65-F5344CB8AC3E}">
        <p14:creationId xmlns:p14="http://schemas.microsoft.com/office/powerpoint/2010/main" val="97116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p:txBody>
          <a:bodyPr/>
          <a:lstStyle/>
          <a:p>
            <a:r>
              <a:rPr lang="zh-CN" altLang="en-US" dirty="0"/>
              <a:t>矩阵运算</a:t>
            </a:r>
          </a:p>
        </p:txBody>
      </p:sp>
    </p:spTree>
    <p:extLst>
      <p:ext uri="{BB962C8B-B14F-4D97-AF65-F5344CB8AC3E}">
        <p14:creationId xmlns:p14="http://schemas.microsoft.com/office/powerpoint/2010/main" val="37738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D5210-A8A2-0E4A-BA01-BE8BDDAA18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13ABAC1-2363-B048-A00E-B173FFF8FF44}"/>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363B6FC1-E001-EF48-A4B8-715AF8342279}"/>
              </a:ext>
            </a:extLst>
          </p:cNvPr>
          <p:cNvPicPr>
            <a:picLocks noChangeAspect="1"/>
          </p:cNvPicPr>
          <p:nvPr/>
        </p:nvPicPr>
        <p:blipFill>
          <a:blip r:embed="rId2"/>
          <a:stretch>
            <a:fillRect/>
          </a:stretch>
        </p:blipFill>
        <p:spPr>
          <a:xfrm>
            <a:off x="-1" y="312698"/>
            <a:ext cx="12196763" cy="6232604"/>
          </a:xfrm>
          <a:prstGeom prst="rect">
            <a:avLst/>
          </a:prstGeom>
        </p:spPr>
      </p:pic>
    </p:spTree>
    <p:extLst>
      <p:ext uri="{BB962C8B-B14F-4D97-AF65-F5344CB8AC3E}">
        <p14:creationId xmlns:p14="http://schemas.microsoft.com/office/powerpoint/2010/main" val="228166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4EEFF-33C2-3D44-8E98-570D0FE4DB2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54DEFA1-6196-EB40-ACB2-B8ACB53C10A8}"/>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AF4C4E78-6A2B-8549-B149-808F4F10AB18}"/>
              </a:ext>
            </a:extLst>
          </p:cNvPr>
          <p:cNvPicPr>
            <a:picLocks noChangeAspect="1"/>
          </p:cNvPicPr>
          <p:nvPr/>
        </p:nvPicPr>
        <p:blipFill>
          <a:blip r:embed="rId2"/>
          <a:stretch>
            <a:fillRect/>
          </a:stretch>
        </p:blipFill>
        <p:spPr>
          <a:xfrm>
            <a:off x="-1" y="530529"/>
            <a:ext cx="12196763" cy="5796941"/>
          </a:xfrm>
          <a:prstGeom prst="rect">
            <a:avLst/>
          </a:prstGeom>
        </p:spPr>
      </p:pic>
    </p:spTree>
    <p:extLst>
      <p:ext uri="{BB962C8B-B14F-4D97-AF65-F5344CB8AC3E}">
        <p14:creationId xmlns:p14="http://schemas.microsoft.com/office/powerpoint/2010/main" val="66050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B4EF8C-8C1A-314A-9C52-869A6B75EA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2A7D799-C78E-AF4F-BFE3-FADC0F2C46DA}"/>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DA6BF8DF-617C-B747-A6C4-D3377EAF9195}"/>
              </a:ext>
            </a:extLst>
          </p:cNvPr>
          <p:cNvPicPr>
            <a:picLocks noChangeAspect="1"/>
          </p:cNvPicPr>
          <p:nvPr/>
        </p:nvPicPr>
        <p:blipFill>
          <a:blip r:embed="rId2"/>
          <a:stretch>
            <a:fillRect/>
          </a:stretch>
        </p:blipFill>
        <p:spPr>
          <a:xfrm>
            <a:off x="-1" y="300418"/>
            <a:ext cx="12196763" cy="6257163"/>
          </a:xfrm>
          <a:prstGeom prst="rect">
            <a:avLst/>
          </a:prstGeom>
        </p:spPr>
      </p:pic>
    </p:spTree>
    <p:extLst>
      <p:ext uri="{BB962C8B-B14F-4D97-AF65-F5344CB8AC3E}">
        <p14:creationId xmlns:p14="http://schemas.microsoft.com/office/powerpoint/2010/main" val="28115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96670-0619-B246-8645-3E086FAC08E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DD8C719-5C26-F644-8297-292C7E96BD9D}"/>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89F8EB68-2446-7E46-8DD6-243B9110324E}"/>
              </a:ext>
            </a:extLst>
          </p:cNvPr>
          <p:cNvPicPr>
            <a:picLocks noChangeAspect="1"/>
          </p:cNvPicPr>
          <p:nvPr/>
        </p:nvPicPr>
        <p:blipFill>
          <a:blip r:embed="rId2"/>
          <a:stretch>
            <a:fillRect/>
          </a:stretch>
        </p:blipFill>
        <p:spPr>
          <a:xfrm>
            <a:off x="-1" y="306441"/>
            <a:ext cx="12196763" cy="6245118"/>
          </a:xfrm>
          <a:prstGeom prst="rect">
            <a:avLst/>
          </a:prstGeom>
        </p:spPr>
      </p:pic>
    </p:spTree>
    <p:extLst>
      <p:ext uri="{BB962C8B-B14F-4D97-AF65-F5344CB8AC3E}">
        <p14:creationId xmlns:p14="http://schemas.microsoft.com/office/powerpoint/2010/main" val="121789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EB6522-F69D-834C-AD51-DB2E33E2C8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EF9FB1-9C59-6843-B244-87CD0713C208}"/>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B3F5699-5392-3847-A7E1-1ACC705BBCDE}"/>
              </a:ext>
            </a:extLst>
          </p:cNvPr>
          <p:cNvPicPr>
            <a:picLocks noChangeAspect="1"/>
          </p:cNvPicPr>
          <p:nvPr/>
        </p:nvPicPr>
        <p:blipFill>
          <a:blip r:embed="rId2"/>
          <a:stretch>
            <a:fillRect/>
          </a:stretch>
        </p:blipFill>
        <p:spPr>
          <a:xfrm>
            <a:off x="-1" y="440735"/>
            <a:ext cx="12196763" cy="5976530"/>
          </a:xfrm>
          <a:prstGeom prst="rect">
            <a:avLst/>
          </a:prstGeom>
        </p:spPr>
      </p:pic>
    </p:spTree>
    <p:extLst>
      <p:ext uri="{BB962C8B-B14F-4D97-AF65-F5344CB8AC3E}">
        <p14:creationId xmlns:p14="http://schemas.microsoft.com/office/powerpoint/2010/main" val="22954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CF0B7-9CB3-6044-940C-255332E5A12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F8B8AC9-1283-0D4B-B65B-D029608A515C}"/>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545C2628-4B30-E04D-93F3-BA61972539FF}"/>
              </a:ext>
            </a:extLst>
          </p:cNvPr>
          <p:cNvPicPr>
            <a:picLocks noChangeAspect="1"/>
          </p:cNvPicPr>
          <p:nvPr/>
        </p:nvPicPr>
        <p:blipFill>
          <a:blip r:embed="rId2"/>
          <a:stretch>
            <a:fillRect/>
          </a:stretch>
        </p:blipFill>
        <p:spPr>
          <a:xfrm>
            <a:off x="-1" y="436697"/>
            <a:ext cx="12196763" cy="5984606"/>
          </a:xfrm>
          <a:prstGeom prst="rect">
            <a:avLst/>
          </a:prstGeom>
        </p:spPr>
      </p:pic>
    </p:spTree>
    <p:extLst>
      <p:ext uri="{BB962C8B-B14F-4D97-AF65-F5344CB8AC3E}">
        <p14:creationId xmlns:p14="http://schemas.microsoft.com/office/powerpoint/2010/main" val="153025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A3273-3B3A-A74C-B68C-F9E523FCA1F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E7A3CE3-5466-BF4A-8CBB-65597708BAD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BA253804-3E1A-A54A-A055-86AD2A200DB0}"/>
              </a:ext>
            </a:extLst>
          </p:cNvPr>
          <p:cNvPicPr>
            <a:picLocks noChangeAspect="1"/>
          </p:cNvPicPr>
          <p:nvPr/>
        </p:nvPicPr>
        <p:blipFill>
          <a:blip r:embed="rId2"/>
          <a:stretch>
            <a:fillRect/>
          </a:stretch>
        </p:blipFill>
        <p:spPr>
          <a:xfrm>
            <a:off x="-1" y="362318"/>
            <a:ext cx="12196763" cy="6133363"/>
          </a:xfrm>
          <a:prstGeom prst="rect">
            <a:avLst/>
          </a:prstGeom>
        </p:spPr>
      </p:pic>
    </p:spTree>
    <p:extLst>
      <p:ext uri="{BB962C8B-B14F-4D97-AF65-F5344CB8AC3E}">
        <p14:creationId xmlns:p14="http://schemas.microsoft.com/office/powerpoint/2010/main" val="235076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17758F-0972-CF4E-807A-C20209866513}"/>
              </a:ext>
            </a:extLst>
          </p:cNvPr>
          <p:cNvSpPr>
            <a:spLocks noGrp="1"/>
          </p:cNvSpPr>
          <p:nvPr>
            <p:ph type="title"/>
          </p:nvPr>
        </p:nvSpPr>
        <p:spPr/>
        <p:txBody>
          <a:bodyPr/>
          <a:lstStyle/>
          <a:p>
            <a:r>
              <a:rPr lang="zh-CN" altLang="en-US" dirty="0"/>
              <a:t>硬件优化方案</a:t>
            </a:r>
          </a:p>
        </p:txBody>
      </p:sp>
    </p:spTree>
    <p:extLst>
      <p:ext uri="{BB962C8B-B14F-4D97-AF65-F5344CB8AC3E}">
        <p14:creationId xmlns:p14="http://schemas.microsoft.com/office/powerpoint/2010/main" val="228230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FCAF9-EFAD-7744-9397-FC09D92E2C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04BE864-3E13-F848-9FB0-DBD7BCB8BC51}"/>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79806FB5-46B3-5F49-96EE-11796B9AF112}"/>
              </a:ext>
            </a:extLst>
          </p:cNvPr>
          <p:cNvPicPr>
            <a:picLocks noChangeAspect="1"/>
          </p:cNvPicPr>
          <p:nvPr/>
        </p:nvPicPr>
        <p:blipFill>
          <a:blip r:embed="rId2"/>
          <a:stretch>
            <a:fillRect/>
          </a:stretch>
        </p:blipFill>
        <p:spPr>
          <a:xfrm>
            <a:off x="-1" y="1552575"/>
            <a:ext cx="12196763" cy="3752850"/>
          </a:xfrm>
          <a:prstGeom prst="rect">
            <a:avLst/>
          </a:prstGeom>
        </p:spPr>
      </p:pic>
    </p:spTree>
    <p:extLst>
      <p:ext uri="{BB962C8B-B14F-4D97-AF65-F5344CB8AC3E}">
        <p14:creationId xmlns:p14="http://schemas.microsoft.com/office/powerpoint/2010/main" val="2598464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CPU</a:t>
            </a:r>
            <a:r>
              <a:rPr lang="zh-CN" altLang="en-US" dirty="0"/>
              <a:t> 发展历史和组成</a:t>
            </a:r>
          </a:p>
        </p:txBody>
      </p:sp>
      <p:sp>
        <p:nvSpPr>
          <p:cNvPr id="3" name="内容占位符 2">
            <a:extLst>
              <a:ext uri="{FF2B5EF4-FFF2-40B4-BE49-F238E27FC236}">
                <a16:creationId xmlns:a16="http://schemas.microsoft.com/office/drawing/2014/main" id="{FE809665-938E-834A-8A70-02AF1E51CBE0}"/>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EC02D830-CE3F-6D42-832B-2C95582878C8}"/>
              </a:ext>
            </a:extLst>
          </p:cNvPr>
          <p:cNvPicPr>
            <a:picLocks noChangeAspect="1"/>
          </p:cNvPicPr>
          <p:nvPr/>
        </p:nvPicPr>
        <p:blipFill>
          <a:blip r:embed="rId2"/>
          <a:stretch>
            <a:fillRect/>
          </a:stretch>
        </p:blipFill>
        <p:spPr>
          <a:xfrm>
            <a:off x="3393269" y="1156196"/>
            <a:ext cx="8193839" cy="4865092"/>
          </a:xfrm>
          <a:prstGeom prst="rect">
            <a:avLst/>
          </a:prstGeom>
        </p:spPr>
      </p:pic>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73BB2-70BE-2D43-82B0-53EA239E5B8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46600CF-E128-3544-A7AA-611AC7830BE8}"/>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AF25A164-7E77-8B4D-A8BE-46AA70B51328}"/>
              </a:ext>
            </a:extLst>
          </p:cNvPr>
          <p:cNvPicPr>
            <a:picLocks noChangeAspect="1"/>
          </p:cNvPicPr>
          <p:nvPr/>
        </p:nvPicPr>
        <p:blipFill>
          <a:blip r:embed="rId2"/>
          <a:stretch>
            <a:fillRect/>
          </a:stretch>
        </p:blipFill>
        <p:spPr>
          <a:xfrm>
            <a:off x="-1" y="330205"/>
            <a:ext cx="12196763" cy="6197590"/>
          </a:xfrm>
          <a:prstGeom prst="rect">
            <a:avLst/>
          </a:prstGeom>
        </p:spPr>
      </p:pic>
    </p:spTree>
    <p:extLst>
      <p:ext uri="{BB962C8B-B14F-4D97-AF65-F5344CB8AC3E}">
        <p14:creationId xmlns:p14="http://schemas.microsoft.com/office/powerpoint/2010/main" val="265964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深度学习计算模式</a:t>
            </a:r>
            <a:endParaRPr lang="en-US" altLang="zh-CN" sz="3200" b="1"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Parallel 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并行处理架构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a:t>
            </a:r>
            <a:r>
              <a:rPr lang="zh-CN" altLang="en-US" sz="2800" dirty="0">
                <a:solidFill>
                  <a:srgbClr val="374154"/>
                </a:solidFill>
                <a:latin typeface="Gill Sans MT" panose="020B0502020104020203" pitchFamily="34" charset="0"/>
              </a:rPr>
              <a:t>指令集架构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21CEBD5-04F9-6A4B-A305-F847C915C0C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B11BC16-0041-2842-AD93-812D78596280}"/>
              </a:ext>
            </a:extLst>
          </p:cNvPr>
          <p:cNvSpPr>
            <a:spLocks noGrp="1"/>
          </p:cNvSpPr>
          <p:nvPr>
            <p:ph sz="half" idx="1"/>
          </p:nvPr>
        </p:nvSpPr>
        <p:spPr/>
        <p:txBody>
          <a:bodyPr/>
          <a:lstStyle/>
          <a:p>
            <a:r>
              <a:rPr kumimoji="1" lang="zh-CN" altLang="en-US" dirty="0"/>
              <a:t>通过对</a:t>
            </a:r>
            <a:r>
              <a:rPr kumimoji="1" lang="en-US" altLang="zh-CN" dirty="0" err="1"/>
              <a:t>cnn</a:t>
            </a:r>
            <a:r>
              <a:rPr kumimoji="1" lang="zh-CN" altLang="en-US" dirty="0"/>
              <a:t>进行分析，看怎么重用相关数据，减少数据的搬运和读取，从而节省</a:t>
            </a:r>
            <a:r>
              <a:rPr kumimoji="1" lang="en-US" altLang="zh-CN" dirty="0"/>
              <a:t>energy</a:t>
            </a:r>
            <a:endParaRPr kumimoji="1" lang="zh-CN" altLang="en-US" dirty="0"/>
          </a:p>
        </p:txBody>
      </p:sp>
      <p:pic>
        <p:nvPicPr>
          <p:cNvPr id="5" name="图片 4">
            <a:extLst>
              <a:ext uri="{FF2B5EF4-FFF2-40B4-BE49-F238E27FC236}">
                <a16:creationId xmlns:a16="http://schemas.microsoft.com/office/drawing/2014/main" id="{C8C4C02E-2BEB-0847-BD34-4DA40EEB4998}"/>
              </a:ext>
            </a:extLst>
          </p:cNvPr>
          <p:cNvPicPr>
            <a:picLocks noChangeAspect="1"/>
          </p:cNvPicPr>
          <p:nvPr/>
        </p:nvPicPr>
        <p:blipFill>
          <a:blip r:embed="rId2"/>
          <a:stretch>
            <a:fillRect/>
          </a:stretch>
        </p:blipFill>
        <p:spPr>
          <a:xfrm>
            <a:off x="4298181" y="2480116"/>
            <a:ext cx="7775550" cy="4098483"/>
          </a:xfrm>
          <a:prstGeom prst="rect">
            <a:avLst/>
          </a:prstGeom>
        </p:spPr>
      </p:pic>
    </p:spTree>
    <p:extLst>
      <p:ext uri="{BB962C8B-B14F-4D97-AF65-F5344CB8AC3E}">
        <p14:creationId xmlns:p14="http://schemas.microsoft.com/office/powerpoint/2010/main" val="23676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8FEF1C-F793-5140-8E1C-1C6E939191F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EF11633-8363-2843-B4E7-3D2C6BB7F37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BFF66C6-BEC8-024A-8A7F-AD4F5C3FCF1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CC80443-5E8F-FF4B-B9D6-3B372B28F29B}"/>
              </a:ext>
            </a:extLst>
          </p:cNvPr>
          <p:cNvPicPr>
            <a:picLocks noChangeAspect="1"/>
          </p:cNvPicPr>
          <p:nvPr/>
        </p:nvPicPr>
        <p:blipFill>
          <a:blip r:embed="rId2"/>
          <a:stretch>
            <a:fillRect/>
          </a:stretch>
        </p:blipFill>
        <p:spPr>
          <a:xfrm>
            <a:off x="-1" y="298342"/>
            <a:ext cx="12196763" cy="6261315"/>
          </a:xfrm>
          <a:prstGeom prst="rect">
            <a:avLst/>
          </a:prstGeom>
        </p:spPr>
      </p:pic>
    </p:spTree>
    <p:extLst>
      <p:ext uri="{BB962C8B-B14F-4D97-AF65-F5344CB8AC3E}">
        <p14:creationId xmlns:p14="http://schemas.microsoft.com/office/powerpoint/2010/main" val="342187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750237-9F95-234B-9CA5-322000C2CD9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42A496-3EBB-484D-BE52-74A82D4C048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2B454520-40B1-844B-A5BC-CC4F170FB4D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81EEAD89-75A6-C642-A976-BD1648AAFB96}"/>
              </a:ext>
            </a:extLst>
          </p:cNvPr>
          <p:cNvPicPr>
            <a:picLocks noChangeAspect="1"/>
          </p:cNvPicPr>
          <p:nvPr/>
        </p:nvPicPr>
        <p:blipFill>
          <a:blip r:embed="rId2"/>
          <a:stretch>
            <a:fillRect/>
          </a:stretch>
        </p:blipFill>
        <p:spPr>
          <a:xfrm>
            <a:off x="-1" y="488814"/>
            <a:ext cx="12196763" cy="5880372"/>
          </a:xfrm>
          <a:prstGeom prst="rect">
            <a:avLst/>
          </a:prstGeom>
        </p:spPr>
      </p:pic>
    </p:spTree>
    <p:extLst>
      <p:ext uri="{BB962C8B-B14F-4D97-AF65-F5344CB8AC3E}">
        <p14:creationId xmlns:p14="http://schemas.microsoft.com/office/powerpoint/2010/main" val="303587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81B88-E2C7-3E4A-8161-C4FF0F5C044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0A6EE19-92E3-3344-AE8D-09946BBAAEE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536986C-2655-F14D-A070-A27B9C9E93AB}"/>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8F29369-30A3-AB45-8C13-627D5C506A8F}"/>
              </a:ext>
            </a:extLst>
          </p:cNvPr>
          <p:cNvPicPr>
            <a:picLocks noChangeAspect="1"/>
          </p:cNvPicPr>
          <p:nvPr/>
        </p:nvPicPr>
        <p:blipFill>
          <a:blip r:embed="rId2"/>
          <a:stretch>
            <a:fillRect/>
          </a:stretch>
        </p:blipFill>
        <p:spPr>
          <a:xfrm>
            <a:off x="-1" y="264090"/>
            <a:ext cx="12196763" cy="6329819"/>
          </a:xfrm>
          <a:prstGeom prst="rect">
            <a:avLst/>
          </a:prstGeom>
        </p:spPr>
      </p:pic>
    </p:spTree>
    <p:extLst>
      <p:ext uri="{BB962C8B-B14F-4D97-AF65-F5344CB8AC3E}">
        <p14:creationId xmlns:p14="http://schemas.microsoft.com/office/powerpoint/2010/main" val="346367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094DA-ED6A-3D48-895D-3555B19D3B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2ED8283-648C-194C-8014-A8D3EC4CBBE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78BD3E6-9B8C-D54B-A73D-95F935D20438}"/>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0B35B388-E10E-4744-B636-FA4F7268B730}"/>
              </a:ext>
            </a:extLst>
          </p:cNvPr>
          <p:cNvPicPr>
            <a:picLocks noChangeAspect="1"/>
          </p:cNvPicPr>
          <p:nvPr/>
        </p:nvPicPr>
        <p:blipFill>
          <a:blip r:embed="rId2"/>
          <a:stretch>
            <a:fillRect/>
          </a:stretch>
        </p:blipFill>
        <p:spPr>
          <a:xfrm>
            <a:off x="-1" y="376913"/>
            <a:ext cx="12196763" cy="6104173"/>
          </a:xfrm>
          <a:prstGeom prst="rect">
            <a:avLst/>
          </a:prstGeom>
        </p:spPr>
      </p:pic>
    </p:spTree>
    <p:extLst>
      <p:ext uri="{BB962C8B-B14F-4D97-AF65-F5344CB8AC3E}">
        <p14:creationId xmlns:p14="http://schemas.microsoft.com/office/powerpoint/2010/main" val="98485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843670-4AA6-BF4A-AF7A-163DC07C6F6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0F72397-6910-0241-B6BE-63B12346487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5D36F95-AEF0-2840-BCCD-49532873B5A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CB3F507-80B4-2545-B262-24CC3525E30F}"/>
              </a:ext>
            </a:extLst>
          </p:cNvPr>
          <p:cNvPicPr>
            <a:picLocks noChangeAspect="1"/>
          </p:cNvPicPr>
          <p:nvPr/>
        </p:nvPicPr>
        <p:blipFill>
          <a:blip r:embed="rId2"/>
          <a:stretch>
            <a:fillRect/>
          </a:stretch>
        </p:blipFill>
        <p:spPr>
          <a:xfrm>
            <a:off x="-1" y="93133"/>
            <a:ext cx="12196763" cy="6671734"/>
          </a:xfrm>
          <a:prstGeom prst="rect">
            <a:avLst/>
          </a:prstGeom>
        </p:spPr>
      </p:pic>
    </p:spTree>
    <p:extLst>
      <p:ext uri="{BB962C8B-B14F-4D97-AF65-F5344CB8AC3E}">
        <p14:creationId xmlns:p14="http://schemas.microsoft.com/office/powerpoint/2010/main" val="385236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00AF3-6E1A-C64D-A994-4151F57D307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0A5E07A-C343-0B4B-8F99-5FD554FD6CE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F733A12-F464-654A-9A36-992AE3580CD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D198DAD-CE31-F34D-B74C-16DCBFFF9349}"/>
              </a:ext>
            </a:extLst>
          </p:cNvPr>
          <p:cNvPicPr>
            <a:picLocks noChangeAspect="1"/>
          </p:cNvPicPr>
          <p:nvPr/>
        </p:nvPicPr>
        <p:blipFill>
          <a:blip r:embed="rId2"/>
          <a:stretch>
            <a:fillRect/>
          </a:stretch>
        </p:blipFill>
        <p:spPr>
          <a:xfrm>
            <a:off x="-1" y="327736"/>
            <a:ext cx="12196763" cy="6202528"/>
          </a:xfrm>
          <a:prstGeom prst="rect">
            <a:avLst/>
          </a:prstGeom>
        </p:spPr>
      </p:pic>
    </p:spTree>
    <p:extLst>
      <p:ext uri="{BB962C8B-B14F-4D97-AF65-F5344CB8AC3E}">
        <p14:creationId xmlns:p14="http://schemas.microsoft.com/office/powerpoint/2010/main" val="218513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91094-98FF-2E42-820E-C8544B2728A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C4446F-C3A1-854C-BB1B-6F7781D52F6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1ADF7F3-4114-8945-9A10-776D91F489C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8BB64ED6-BBBC-C24B-8E0A-1B2931794C98}"/>
              </a:ext>
            </a:extLst>
          </p:cNvPr>
          <p:cNvPicPr>
            <a:picLocks noChangeAspect="1"/>
          </p:cNvPicPr>
          <p:nvPr/>
        </p:nvPicPr>
        <p:blipFill>
          <a:blip r:embed="rId2"/>
          <a:stretch>
            <a:fillRect/>
          </a:stretch>
        </p:blipFill>
        <p:spPr>
          <a:xfrm>
            <a:off x="-1" y="336456"/>
            <a:ext cx="12196763" cy="6185088"/>
          </a:xfrm>
          <a:prstGeom prst="rect">
            <a:avLst/>
          </a:prstGeom>
        </p:spPr>
      </p:pic>
    </p:spTree>
    <p:extLst>
      <p:ext uri="{BB962C8B-B14F-4D97-AF65-F5344CB8AC3E}">
        <p14:creationId xmlns:p14="http://schemas.microsoft.com/office/powerpoint/2010/main" val="372613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A2A6D-66A0-AB43-8F5E-CF8F0309426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D03213C-113C-204B-9325-6FF5651DF2CD}"/>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F23C7E1-0523-C541-8FB9-165658BC85F5}"/>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B14467E4-42BC-8144-B466-CCF253150166}"/>
              </a:ext>
            </a:extLst>
          </p:cNvPr>
          <p:cNvPicPr>
            <a:picLocks noChangeAspect="1"/>
          </p:cNvPicPr>
          <p:nvPr/>
        </p:nvPicPr>
        <p:blipFill>
          <a:blip r:embed="rId2"/>
          <a:stretch>
            <a:fillRect/>
          </a:stretch>
        </p:blipFill>
        <p:spPr>
          <a:xfrm>
            <a:off x="-1" y="426097"/>
            <a:ext cx="12196763" cy="6005806"/>
          </a:xfrm>
          <a:prstGeom prst="rect">
            <a:avLst/>
          </a:prstGeom>
        </p:spPr>
      </p:pic>
    </p:spTree>
    <p:extLst>
      <p:ext uri="{BB962C8B-B14F-4D97-AF65-F5344CB8AC3E}">
        <p14:creationId xmlns:p14="http://schemas.microsoft.com/office/powerpoint/2010/main" val="320007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A9A500-EB47-A046-A3C0-FEEBC67D0B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ED8B8AA-BE90-2A41-9656-7A4E664C6EF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4A70E28-BCFC-2948-B383-02D4D7D1119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B30CB66-866C-B24A-9650-7A8C3ECB85E4}"/>
              </a:ext>
            </a:extLst>
          </p:cNvPr>
          <p:cNvPicPr>
            <a:picLocks noChangeAspect="1"/>
          </p:cNvPicPr>
          <p:nvPr/>
        </p:nvPicPr>
        <p:blipFill>
          <a:blip r:embed="rId2"/>
          <a:stretch>
            <a:fillRect/>
          </a:stretch>
        </p:blipFill>
        <p:spPr>
          <a:xfrm>
            <a:off x="-1" y="371105"/>
            <a:ext cx="12196763" cy="6115789"/>
          </a:xfrm>
          <a:prstGeom prst="rect">
            <a:avLst/>
          </a:prstGeom>
        </p:spPr>
      </p:pic>
    </p:spTree>
    <p:extLst>
      <p:ext uri="{BB962C8B-B14F-4D97-AF65-F5344CB8AC3E}">
        <p14:creationId xmlns:p14="http://schemas.microsoft.com/office/powerpoint/2010/main" val="417106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10E3AFF-BC52-E345-93FC-E72D2B6FF27D}"/>
              </a:ext>
            </a:extLst>
          </p:cNvPr>
          <p:cNvSpPr>
            <a:spLocks noGrp="1"/>
          </p:cNvSpPr>
          <p:nvPr>
            <p:ph type="title"/>
          </p:nvPr>
        </p:nvSpPr>
        <p:spPr/>
        <p:txBody>
          <a:bodyPr/>
          <a:lstStyle/>
          <a:p>
            <a:r>
              <a:rPr lang="zh-CN" altLang="en-US" dirty="0"/>
              <a:t>什么决定比特带宽 </a:t>
            </a:r>
            <a:r>
              <a:rPr lang="en-US" altLang="zh-CN" dirty="0"/>
              <a:t>What</a:t>
            </a:r>
            <a:r>
              <a:rPr lang="zh-CN" altLang="en-US" dirty="0"/>
              <a:t> </a:t>
            </a:r>
            <a:r>
              <a:rPr lang="en-US" altLang="zh-CN" dirty="0"/>
              <a:t>Determines</a:t>
            </a:r>
            <a:r>
              <a:rPr lang="zh-CN" altLang="en-US" dirty="0"/>
              <a:t>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3768A149-98EA-484A-91E0-F00BBF1C7844}"/>
              </a:ext>
            </a:extLst>
          </p:cNvPr>
          <p:cNvSpPr>
            <a:spLocks noGrp="1"/>
          </p:cNvSpPr>
          <p:nvPr>
            <p:ph sz="half" idx="1"/>
          </p:nvPr>
        </p:nvSpPr>
        <p:spPr>
          <a:xfrm>
            <a:off x="481758" y="1268760"/>
            <a:ext cx="5760640" cy="5112568"/>
          </a:xfrm>
        </p:spPr>
        <p:txBody>
          <a:bodyPr/>
          <a:lstStyle/>
          <a:p>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流程里，不同数据会使用不同类型格式，才能保证精度达标。</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zh-CN" altLang="en-US" b="1" dirty="0">
                <a:latin typeface="Gill Sans MT" panose="020B0502020104020203" pitchFamily="34" charset="0"/>
              </a:rPr>
              <a:t>训练 </a:t>
            </a:r>
            <a:r>
              <a:rPr lang="en-US" altLang="zh-CN" b="1" dirty="0">
                <a:latin typeface="Gill Sans MT" panose="020B0502020104020203" pitchFamily="34" charset="0"/>
              </a:rPr>
              <a:t>Training</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r>
              <a:rPr lang="zh-CN" altLang="en-US" dirty="0">
                <a:latin typeface="Gill Sans MT" panose="020B0502020104020203" pitchFamily="34" charset="0"/>
              </a:rPr>
              <a:t> </a:t>
            </a:r>
            <a:r>
              <a:rPr lang="en-US" altLang="zh-CN" dirty="0">
                <a:latin typeface="Gill Sans MT" panose="020B0502020104020203" pitchFamily="34" charset="0"/>
              </a:rPr>
              <a:t>gradients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weight</a:t>
            </a:r>
            <a:r>
              <a:rPr lang="zh-CN" altLang="en-US" dirty="0">
                <a:latin typeface="Gill Sans MT" panose="020B0502020104020203" pitchFamily="34" charset="0"/>
              </a:rPr>
              <a:t> </a:t>
            </a:r>
            <a:r>
              <a:rPr lang="en-US" altLang="zh-CN" dirty="0">
                <a:latin typeface="Gill Sans MT" panose="020B0502020104020203" pitchFamily="34" charset="0"/>
              </a:rPr>
              <a:t>update.</a:t>
            </a:r>
          </a:p>
          <a:p>
            <a:r>
              <a:rPr lang="zh-CN" altLang="en-US" b="1" dirty="0">
                <a:latin typeface="Gill Sans MT" panose="020B0502020104020203" pitchFamily="34" charset="0"/>
              </a:rPr>
              <a:t>推理 </a:t>
            </a:r>
            <a:r>
              <a:rPr lang="en-US" altLang="zh-CN" b="1" dirty="0">
                <a:latin typeface="Gill Sans MT" panose="020B0502020104020203" pitchFamily="34" charset="0"/>
              </a:rPr>
              <a:t>Inference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activations,</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p>
          <a:p>
            <a:endParaRPr lang="en-US" altLang="zh-CN" dirty="0">
              <a:latin typeface="Gill Sans MT" panose="020B0502020104020203" pitchFamily="34" charset="0"/>
            </a:endParaRPr>
          </a:p>
          <a:p>
            <a:r>
              <a:rPr lang="zh-CN" altLang="en-US" dirty="0">
                <a:latin typeface="Gill Sans MT" panose="020B0502020104020203" pitchFamily="34" charset="0"/>
              </a:rPr>
              <a:t>（所需的精度可能因数据类型而异 </a:t>
            </a:r>
            <a:r>
              <a:rPr lang="en-US" altLang="zh-CN" dirty="0">
                <a:latin typeface="Gill Sans MT" panose="020B0502020104020203" pitchFamily="34" charset="0"/>
              </a:rPr>
              <a:t>Required</a:t>
            </a:r>
            <a:r>
              <a:rPr lang="zh-CN" altLang="en-US" dirty="0">
                <a:latin typeface="Gill Sans MT" panose="020B0502020104020203" pitchFamily="34" charset="0"/>
              </a:rPr>
              <a:t> </a:t>
            </a:r>
            <a:r>
              <a:rPr lang="en-US" altLang="zh-CN" dirty="0">
                <a:latin typeface="Gill Sans MT" panose="020B0502020104020203" pitchFamily="34" charset="0"/>
              </a:rPr>
              <a:t>precision</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vary</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data</a:t>
            </a:r>
            <a:r>
              <a:rPr lang="zh-CN" altLang="en-US" dirty="0">
                <a:latin typeface="Gill Sans MT" panose="020B0502020104020203" pitchFamily="34" charset="0"/>
              </a:rPr>
              <a:t> </a:t>
            </a:r>
            <a:r>
              <a:rPr lang="en-US" altLang="zh-CN" dirty="0">
                <a:latin typeface="Gill Sans MT" panose="020B0502020104020203" pitchFamily="34" charset="0"/>
              </a:rPr>
              <a:t>types.</a:t>
            </a:r>
            <a:r>
              <a:rPr lang="zh-CN" altLang="en-US" dirty="0">
                <a:latin typeface="Gill Sans MT" panose="020B0502020104020203" pitchFamily="34" charset="0"/>
              </a:rPr>
              <a:t> ）</a:t>
            </a:r>
          </a:p>
        </p:txBody>
      </p:sp>
      <p:pic>
        <p:nvPicPr>
          <p:cNvPr id="8" name="图片 7">
            <a:extLst>
              <a:ext uri="{FF2B5EF4-FFF2-40B4-BE49-F238E27FC236}">
                <a16:creationId xmlns:a16="http://schemas.microsoft.com/office/drawing/2014/main" id="{36F924E8-02F6-3E4C-94F5-F3A4227EB8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85328" y="1432887"/>
            <a:ext cx="5611435" cy="4745543"/>
          </a:xfrm>
          <a:prstGeom prst="rect">
            <a:avLst/>
          </a:prstGeom>
        </p:spPr>
      </p:pic>
    </p:spTree>
    <p:extLst>
      <p:ext uri="{BB962C8B-B14F-4D97-AF65-F5344CB8AC3E}">
        <p14:creationId xmlns:p14="http://schemas.microsoft.com/office/powerpoint/2010/main" val="30013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ECA79-E88F-1F41-A11C-63A166FE36F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4DDCB1E-F78A-F444-8B69-C67BC9FB5300}"/>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4E3398B-2C99-D24D-8AE8-1490E053B8F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4034372B-7D2E-2E4D-9747-1D60330F50E7}"/>
              </a:ext>
            </a:extLst>
          </p:cNvPr>
          <p:cNvPicPr>
            <a:picLocks noChangeAspect="1"/>
          </p:cNvPicPr>
          <p:nvPr/>
        </p:nvPicPr>
        <p:blipFill>
          <a:blip r:embed="rId2"/>
          <a:stretch>
            <a:fillRect/>
          </a:stretch>
        </p:blipFill>
        <p:spPr>
          <a:xfrm>
            <a:off x="-1" y="353846"/>
            <a:ext cx="12196763" cy="6150307"/>
          </a:xfrm>
          <a:prstGeom prst="rect">
            <a:avLst/>
          </a:prstGeom>
        </p:spPr>
      </p:pic>
    </p:spTree>
    <p:extLst>
      <p:ext uri="{BB962C8B-B14F-4D97-AF65-F5344CB8AC3E}">
        <p14:creationId xmlns:p14="http://schemas.microsoft.com/office/powerpoint/2010/main" val="291542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8557E-9753-BE43-8CD8-4FBC2A3792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DA669B8-35B8-7744-ABD9-1704C593236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2A2DC0F-3AD6-4146-A90C-4095C258153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FE0A5C6-EA5D-5B4C-AA52-E99D46FB3DF2}"/>
              </a:ext>
            </a:extLst>
          </p:cNvPr>
          <p:cNvPicPr>
            <a:picLocks noChangeAspect="1"/>
          </p:cNvPicPr>
          <p:nvPr/>
        </p:nvPicPr>
        <p:blipFill>
          <a:blip r:embed="rId2"/>
          <a:stretch>
            <a:fillRect/>
          </a:stretch>
        </p:blipFill>
        <p:spPr>
          <a:xfrm>
            <a:off x="97631" y="260350"/>
            <a:ext cx="12001500" cy="6337300"/>
          </a:xfrm>
          <a:prstGeom prst="rect">
            <a:avLst/>
          </a:prstGeom>
        </p:spPr>
      </p:pic>
    </p:spTree>
    <p:extLst>
      <p:ext uri="{BB962C8B-B14F-4D97-AF65-F5344CB8AC3E}">
        <p14:creationId xmlns:p14="http://schemas.microsoft.com/office/powerpoint/2010/main" val="344744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72A9E-3639-614A-9295-5DE9F35BD6E3}"/>
              </a:ext>
            </a:extLst>
          </p:cNvPr>
          <p:cNvSpPr>
            <a:spLocks noGrp="1"/>
          </p:cNvSpPr>
          <p:nvPr>
            <p:ph type="title"/>
          </p:nvPr>
        </p:nvSpPr>
        <p:spPr/>
        <p:txBody>
          <a:bodyPr/>
          <a:lstStyle/>
          <a:p>
            <a:r>
              <a:rPr kumimoji="1" lang="en-US" altLang="zh-CN" dirty="0"/>
              <a:t>v</a:t>
            </a:r>
            <a:endParaRPr kumimoji="1" lang="zh-CN" altLang="en-US" dirty="0"/>
          </a:p>
        </p:txBody>
      </p:sp>
      <p:sp>
        <p:nvSpPr>
          <p:cNvPr id="3" name="内容占位符 2">
            <a:extLst>
              <a:ext uri="{FF2B5EF4-FFF2-40B4-BE49-F238E27FC236}">
                <a16:creationId xmlns:a16="http://schemas.microsoft.com/office/drawing/2014/main" id="{197B0BCE-0C04-2B47-9C89-3384CCCEB95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8EAC8C0-8E1C-0B4A-9E74-3F6A4C764E3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8DA7D07-7A21-0147-BA5B-84AAD1A972B2}"/>
              </a:ext>
            </a:extLst>
          </p:cNvPr>
          <p:cNvPicPr>
            <a:picLocks noChangeAspect="1"/>
          </p:cNvPicPr>
          <p:nvPr/>
        </p:nvPicPr>
        <p:blipFill>
          <a:blip r:embed="rId2"/>
          <a:stretch>
            <a:fillRect/>
          </a:stretch>
        </p:blipFill>
        <p:spPr>
          <a:xfrm>
            <a:off x="78581" y="285750"/>
            <a:ext cx="12039600" cy="6286500"/>
          </a:xfrm>
          <a:prstGeom prst="rect">
            <a:avLst/>
          </a:prstGeom>
        </p:spPr>
      </p:pic>
    </p:spTree>
    <p:extLst>
      <p:ext uri="{BB962C8B-B14F-4D97-AF65-F5344CB8AC3E}">
        <p14:creationId xmlns:p14="http://schemas.microsoft.com/office/powerpoint/2010/main" val="177239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6FC3EA-60E9-4F4F-91A5-B377CAB5E5E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9D1763A-B004-7D4E-9910-4FE8D8C42EF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1BEA5845-4027-0B4E-92F6-5203FD48CA2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AF7E557-7849-8B44-93C3-F046A0059AD1}"/>
              </a:ext>
            </a:extLst>
          </p:cNvPr>
          <p:cNvPicPr>
            <a:picLocks noChangeAspect="1"/>
          </p:cNvPicPr>
          <p:nvPr/>
        </p:nvPicPr>
        <p:blipFill>
          <a:blip r:embed="rId2"/>
          <a:stretch>
            <a:fillRect/>
          </a:stretch>
        </p:blipFill>
        <p:spPr>
          <a:xfrm>
            <a:off x="78581" y="266700"/>
            <a:ext cx="12039600" cy="6324600"/>
          </a:xfrm>
          <a:prstGeom prst="rect">
            <a:avLst/>
          </a:prstGeom>
        </p:spPr>
      </p:pic>
    </p:spTree>
    <p:extLst>
      <p:ext uri="{BB962C8B-B14F-4D97-AF65-F5344CB8AC3E}">
        <p14:creationId xmlns:p14="http://schemas.microsoft.com/office/powerpoint/2010/main" val="22068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55513-4976-1A4D-9E89-83907DBF12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EEEF5A-63D8-514A-9DDB-3C3BB1A3B16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5A4710B-5006-074C-8D75-360DAC86596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ABB0AD6-5B70-6F43-9D4A-182C8385DD9C}"/>
              </a:ext>
            </a:extLst>
          </p:cNvPr>
          <p:cNvPicPr>
            <a:picLocks noChangeAspect="1"/>
          </p:cNvPicPr>
          <p:nvPr/>
        </p:nvPicPr>
        <p:blipFill>
          <a:blip r:embed="rId2"/>
          <a:stretch>
            <a:fillRect/>
          </a:stretch>
        </p:blipFill>
        <p:spPr>
          <a:xfrm>
            <a:off x="72231" y="285750"/>
            <a:ext cx="12052300" cy="6286500"/>
          </a:xfrm>
          <a:prstGeom prst="rect">
            <a:avLst/>
          </a:prstGeom>
        </p:spPr>
      </p:pic>
    </p:spTree>
    <p:extLst>
      <p:ext uri="{BB962C8B-B14F-4D97-AF65-F5344CB8AC3E}">
        <p14:creationId xmlns:p14="http://schemas.microsoft.com/office/powerpoint/2010/main" val="57506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65D47-C648-7942-B8E0-E8D17CE65FF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6BC2A30-E8CD-4B46-8D89-7D0ADC156CF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1641836-7688-254D-97C3-2A9A2EB433C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B8EE9C2-7D95-C643-B642-DFE940FB0712}"/>
              </a:ext>
            </a:extLst>
          </p:cNvPr>
          <p:cNvPicPr>
            <a:picLocks noChangeAspect="1"/>
          </p:cNvPicPr>
          <p:nvPr/>
        </p:nvPicPr>
        <p:blipFill>
          <a:blip r:embed="rId2"/>
          <a:stretch>
            <a:fillRect/>
          </a:stretch>
        </p:blipFill>
        <p:spPr>
          <a:xfrm>
            <a:off x="110331" y="95250"/>
            <a:ext cx="11976100" cy="6667500"/>
          </a:xfrm>
          <a:prstGeom prst="rect">
            <a:avLst/>
          </a:prstGeom>
        </p:spPr>
      </p:pic>
    </p:spTree>
    <p:extLst>
      <p:ext uri="{BB962C8B-B14F-4D97-AF65-F5344CB8AC3E}">
        <p14:creationId xmlns:p14="http://schemas.microsoft.com/office/powerpoint/2010/main" val="239606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57118-1A17-B940-8BA2-8CA23B1749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BAC7EB-E3E0-D84B-8244-6678B571257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76C6196-0298-1B44-BD51-626518EA678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14199E9-9F58-A449-9AE9-34AD99AE5F79}"/>
              </a:ext>
            </a:extLst>
          </p:cNvPr>
          <p:cNvPicPr>
            <a:picLocks noChangeAspect="1"/>
          </p:cNvPicPr>
          <p:nvPr/>
        </p:nvPicPr>
        <p:blipFill>
          <a:blip r:embed="rId2"/>
          <a:stretch>
            <a:fillRect/>
          </a:stretch>
        </p:blipFill>
        <p:spPr>
          <a:xfrm>
            <a:off x="129381" y="387350"/>
            <a:ext cx="11938000" cy="6083300"/>
          </a:xfrm>
          <a:prstGeom prst="rect">
            <a:avLst/>
          </a:prstGeom>
        </p:spPr>
      </p:pic>
    </p:spTree>
    <p:extLst>
      <p:ext uri="{BB962C8B-B14F-4D97-AF65-F5344CB8AC3E}">
        <p14:creationId xmlns:p14="http://schemas.microsoft.com/office/powerpoint/2010/main" val="391824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4B34B3A1-10A0-1649-A96D-54318D905C6E}"/>
              </a:ext>
            </a:extLst>
          </p:cNvPr>
          <p:cNvGrpSpPr/>
          <p:nvPr/>
        </p:nvGrpSpPr>
        <p:grpSpPr>
          <a:xfrm>
            <a:off x="5450309" y="387570"/>
            <a:ext cx="6626875" cy="5805348"/>
            <a:chOff x="5450309" y="387570"/>
            <a:chExt cx="6626875" cy="5805348"/>
          </a:xfrm>
        </p:grpSpPr>
        <p:pic>
          <p:nvPicPr>
            <p:cNvPr id="19" name="图片 18">
              <a:extLst>
                <a:ext uri="{FF2B5EF4-FFF2-40B4-BE49-F238E27FC236}">
                  <a16:creationId xmlns:a16="http://schemas.microsoft.com/office/drawing/2014/main" id="{338BD7FE-5D5B-9345-BAFD-B2BB89BB6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A759A384-5CBC-E64E-9E07-C67D247EB5A3}"/>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B728C9B-75F2-0449-8572-2182456FED45}"/>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04CC19-8565-094F-A35A-B01D0974CBFC}"/>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FCED292-2BD5-754E-96D4-2C1AD284F91F}"/>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D961659-2B25-AA41-86D8-EACA044E4359}"/>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A4109F-FDB4-2044-9D61-E35F6B7AA226}"/>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6402C70-6A36-9D46-BEF3-8CFB9D341657}"/>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37FB33-CEB4-EB41-BEA8-D345208E3430}"/>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什么决定比特带宽 </a:t>
            </a:r>
            <a:r>
              <a:rPr lang="en-US" altLang="zh-CN" dirty="0"/>
              <a:t>What</a:t>
            </a:r>
            <a:r>
              <a:rPr lang="zh-CN" altLang="en-US" dirty="0"/>
              <a:t> </a:t>
            </a:r>
            <a:r>
              <a:rPr lang="en-US" altLang="zh-CN" dirty="0"/>
              <a:t>Determines</a:t>
            </a:r>
            <a:r>
              <a:rPr lang="zh-CN" altLang="en-US" dirty="0"/>
              <a:t>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481757" y="1412776"/>
                <a:ext cx="4821258" cy="4608512"/>
              </a:xfrm>
            </p:spPr>
            <p:txBody>
              <a:bodyPr/>
              <a:lstStyle/>
              <a:p>
                <a:r>
                  <a:rPr lang="en-US" altLang="zh-CN" sz="2400" dirty="0">
                    <a:latin typeface="Gill Sans MT" panose="020B0502020104020203" pitchFamily="34" charset="0"/>
                  </a:rPr>
                  <a:t>Number</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unique</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r>
                  <a:rPr lang="zh-CN" altLang="en-US" sz="2400" dirty="0">
                    <a:latin typeface="Gill Sans MT" panose="020B0502020104020203" pitchFamily="34" charset="0"/>
                  </a:rPr>
                  <a:t> </a:t>
                </a:r>
                <a:r>
                  <a:rPr lang="en-US" altLang="zh-CN" sz="2400" dirty="0">
                    <a:latin typeface="Gill Sans MT" panose="020B0502020104020203" pitchFamily="34" charset="0"/>
                  </a:rPr>
                  <a:t>Precision</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M-bits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represent</a:t>
                </a:r>
                <a:r>
                  <a:rPr lang="zh-CN" altLang="en-US" sz="2000" dirty="0">
                    <a:latin typeface="Gill Sans MT" panose="020B0502020104020203" pitchFamily="34" charset="0"/>
                  </a:rPr>
                  <a:t>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𝑀</m:t>
                        </m:r>
                      </m:sup>
                    </m:sSup>
                  </m:oMath>
                </a14:m>
                <a:r>
                  <a:rPr lang="zh-CN" altLang="en-US" sz="2000" dirty="0">
                    <a:latin typeface="Gill Sans MT" panose="020B0502020104020203" pitchFamily="34" charset="0"/>
                  </a:rPr>
                  <a:t> </a:t>
                </a:r>
                <a:r>
                  <a:rPr lang="en-US" altLang="zh-CN" sz="2000" dirty="0">
                    <a:latin typeface="Gill Sans MT" panose="020B0502020104020203" pitchFamily="34" charset="0"/>
                  </a:rPr>
                  <a:t>values</a:t>
                </a:r>
              </a:p>
              <a:p>
                <a:r>
                  <a:rPr lang="en-US" altLang="zh-CN" sz="2400" dirty="0">
                    <a:latin typeface="Gill Sans MT" panose="020B0502020104020203" pitchFamily="34" charset="0"/>
                  </a:rPr>
                  <a:t>Dynamic</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E-bits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scale</a:t>
                </a:r>
                <a:r>
                  <a:rPr lang="zh-CN" altLang="en-US" sz="2000" dirty="0">
                    <a:latin typeface="Gill Sans MT" panose="020B0502020104020203" pitchFamily="34" charset="0"/>
                  </a:rPr>
                  <a:t> </a:t>
                </a:r>
                <a:r>
                  <a:rPr lang="en-US" altLang="zh-CN" sz="2000" dirty="0">
                    <a:latin typeface="Gill Sans MT" panose="020B0502020104020203" pitchFamily="34" charset="0"/>
                  </a:rPr>
                  <a:t>value</a:t>
                </a:r>
                <a:r>
                  <a:rPr lang="zh-CN" altLang="en-US" sz="2000" dirty="0">
                    <a:latin typeface="Gill Sans MT" panose="020B0502020104020203" pitchFamily="34" charset="0"/>
                  </a:rPr>
                  <a:t> </a:t>
                </a:r>
                <a:r>
                  <a:rPr lang="en-US" altLang="zh-CN" sz="2000" dirty="0">
                    <a:latin typeface="Gill Sans MT" panose="020B0502020104020203" pitchFamily="34" charset="0"/>
                  </a:rPr>
                  <a:t>by</a:t>
                </a:r>
                <a:r>
                  <a:rPr lang="zh-CN" altLang="en-US" sz="2000" dirty="0">
                    <a:latin typeface="Gill Sans MT" panose="020B0502020104020203" pitchFamily="34" charset="0"/>
                  </a:rPr>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−127)</m:t>
                        </m:r>
                      </m:sup>
                    </m:sSup>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r>
                  <a:rPr lang="en-US" altLang="zh-CN" sz="2400" dirty="0">
                    <a:latin typeface="Gill Sans MT" panose="020B0502020104020203" pitchFamily="34" charset="0"/>
                  </a:rPr>
                  <a:t>Signed</a:t>
                </a:r>
                <a:r>
                  <a:rPr lang="zh-CN" altLang="en-US" sz="2400" dirty="0">
                    <a:latin typeface="Gill Sans MT" panose="020B0502020104020203" pitchFamily="34" charset="0"/>
                  </a:rPr>
                  <a:t> </a:t>
                </a:r>
                <a:r>
                  <a:rPr lang="en-US" altLang="zh-CN" sz="2400" dirty="0">
                    <a:latin typeface="Gill Sans MT" panose="020B0502020104020203" pitchFamily="34" charset="0"/>
                  </a:rPr>
                  <a:t>or</a:t>
                </a:r>
                <a:r>
                  <a:rPr lang="zh-CN" altLang="en-US" sz="2400" dirty="0">
                    <a:latin typeface="Gill Sans MT" panose="020B0502020104020203" pitchFamily="34" charset="0"/>
                  </a:rPr>
                  <a:t> </a:t>
                </a:r>
                <a:r>
                  <a:rPr lang="en-US" altLang="zh-CN" sz="2400" dirty="0">
                    <a:latin typeface="Gill Sans MT" panose="020B0502020104020203" pitchFamily="34" charset="0"/>
                  </a:rPr>
                  <a:t>unsigned</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signed</a:t>
                </a:r>
                <a:r>
                  <a:rPr lang="zh-CN" altLang="en-US" sz="2000" dirty="0">
                    <a:latin typeface="Gill Sans MT" panose="020B0502020104020203" pitchFamily="34" charset="0"/>
                  </a:rPr>
                  <a:t> </a:t>
                </a:r>
                <a:r>
                  <a:rPr lang="en-US" altLang="zh-CN" sz="2000" dirty="0">
                    <a:latin typeface="Gill Sans MT" panose="020B0502020104020203" pitchFamily="34" charset="0"/>
                  </a:rPr>
                  <a:t>requires</a:t>
                </a:r>
                <a:r>
                  <a:rPr lang="zh-CN" altLang="en-US" sz="2000" dirty="0">
                    <a:latin typeface="Gill Sans MT" panose="020B0502020104020203" pitchFamily="34" charset="0"/>
                  </a:rPr>
                  <a:t> </a:t>
                </a:r>
                <a:r>
                  <a:rPr lang="en-US" altLang="zh-CN" sz="2000" dirty="0">
                    <a:latin typeface="Gill Sans MT" panose="020B0502020104020203" pitchFamily="34" charset="0"/>
                  </a:rPr>
                  <a:t>one</a:t>
                </a:r>
                <a:r>
                  <a:rPr lang="zh-CN" altLang="en-US" sz="2000" dirty="0">
                    <a:latin typeface="Gill Sans MT" panose="020B0502020104020203" pitchFamily="34" charset="0"/>
                  </a:rPr>
                  <a:t> </a:t>
                </a:r>
                <a:r>
                  <a:rPr lang="en-US" altLang="zh-CN" sz="2000" dirty="0">
                    <a:latin typeface="Gill Sans MT" panose="020B0502020104020203" pitchFamily="34" charset="0"/>
                  </a:rPr>
                  <a:t>extra</a:t>
                </a:r>
                <a:r>
                  <a:rPr lang="zh-CN" altLang="en-US" sz="2000" dirty="0">
                    <a:latin typeface="Gill Sans MT" panose="020B0502020104020203" pitchFamily="34" charset="0"/>
                  </a:rPr>
                  <a:t> </a:t>
                </a:r>
                <a:r>
                  <a:rPr lang="en-US" altLang="zh-CN" sz="2000" dirty="0">
                    <a:latin typeface="Gill Sans MT" panose="020B0502020104020203" pitchFamily="34" charset="0"/>
                  </a:rPr>
                  <a:t>bit(S)</a:t>
                </a:r>
              </a:p>
              <a:p>
                <a:pPr lvl="1"/>
                <a:endParaRPr lang="en-US" altLang="zh-CN" sz="2000" dirty="0">
                  <a:latin typeface="Gill Sans MT" panose="020B0502020104020203" pitchFamily="34" charset="0"/>
                </a:endParaRPr>
              </a:p>
              <a:p>
                <a:r>
                  <a:rPr lang="zh-CN" altLang="en-US" sz="2400" b="1" dirty="0">
                    <a:latin typeface="Gill Sans MT" panose="020B0502020104020203" pitchFamily="34" charset="0"/>
                  </a:rPr>
                  <a:t>总比特数： </a:t>
                </a:r>
                <a:r>
                  <a:rPr lang="en-US" altLang="zh-CN" sz="2400" b="1" dirty="0">
                    <a:latin typeface="Gill Sans MT" panose="020B0502020104020203" pitchFamily="34" charset="0"/>
                  </a:rPr>
                  <a:t>S+E+M</a:t>
                </a:r>
                <a:endParaRPr lang="zh-CN" altLang="en-US" sz="2400" b="1" dirty="0">
                  <a:latin typeface="Gill Sans MT" panose="020B0502020104020203" pitchFamily="34" charset="0"/>
                </a:endParaRPr>
              </a:p>
            </p:txBody>
          </p:sp>
        </mc:Choice>
        <mc:Fallback xmlns="">
          <p:sp>
            <p:nvSpPr>
              <p:cNvPr id="7" name="内容占位符 6">
                <a:extLst>
                  <a:ext uri="{FF2B5EF4-FFF2-40B4-BE49-F238E27FC236}">
                    <a16:creationId xmlns:a16="http://schemas.microsoft.com/office/drawing/2014/main" id="{1985F5A1-3EC5-5F43-B2ED-CEE06436EC3D}"/>
                  </a:ext>
                </a:extLst>
              </p:cNvPr>
              <p:cNvSpPr>
                <a:spLocks noGrp="1" noRot="1" noChangeAspect="1" noMove="1" noResize="1" noEditPoints="1" noAdjustHandles="1" noChangeArrowheads="1" noChangeShapeType="1" noTextEdit="1"/>
              </p:cNvSpPr>
              <p:nvPr>
                <p:ph sz="half" idx="1"/>
              </p:nvPr>
            </p:nvSpPr>
            <p:spPr>
              <a:xfrm>
                <a:off x="481757" y="1412776"/>
                <a:ext cx="4821258" cy="4608512"/>
              </a:xfrm>
              <a:blipFill>
                <a:blip r:embed="rId11"/>
                <a:stretch>
                  <a:fillRect l="-1837" r="-2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711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88EB2C9-59BD-4B47-9C49-5E53444A8C28}"/>
              </a:ext>
            </a:extLst>
          </p:cNvPr>
          <p:cNvGrpSpPr/>
          <p:nvPr/>
        </p:nvGrpSpPr>
        <p:grpSpPr>
          <a:xfrm>
            <a:off x="5450309" y="387570"/>
            <a:ext cx="6626875" cy="5805348"/>
            <a:chOff x="5450309" y="387570"/>
            <a:chExt cx="6626875" cy="5805348"/>
          </a:xfrm>
        </p:grpSpPr>
        <p:pic>
          <p:nvPicPr>
            <p:cNvPr id="9" name="图片 8">
              <a:extLst>
                <a:ext uri="{FF2B5EF4-FFF2-40B4-BE49-F238E27FC236}">
                  <a16:creationId xmlns:a16="http://schemas.microsoft.com/office/drawing/2014/main" id="{8E285DD3-008E-5F46-9DF5-CA4C1A77D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309" y="387570"/>
              <a:ext cx="4824536" cy="5805348"/>
            </a:xfrm>
            <a:prstGeom prst="rect">
              <a:avLst/>
            </a:prstGeom>
          </p:spPr>
        </p:pic>
        <p:sp>
          <p:nvSpPr>
            <p:cNvPr id="10" name="内容占位符 6">
              <a:extLst>
                <a:ext uri="{FF2B5EF4-FFF2-40B4-BE49-F238E27FC236}">
                  <a16:creationId xmlns:a16="http://schemas.microsoft.com/office/drawing/2014/main" id="{2830F20B-3F10-724E-82B8-D34A2A5BB244}"/>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84E4278-1CBB-A247-9BD4-85534316FC6A}"/>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11" name="文本框 10">
                  <a:extLst>
                    <a:ext uri="{FF2B5EF4-FFF2-40B4-BE49-F238E27FC236}">
                      <a16:creationId xmlns:a16="http://schemas.microsoft.com/office/drawing/2014/main" id="{184E4278-1CBB-A247-9BD4-85534316FC6A}"/>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3"/>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038F1B0-3FE2-3B40-89D2-70C953583019}"/>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12" name="文本框 11">
                  <a:extLst>
                    <a:ext uri="{FF2B5EF4-FFF2-40B4-BE49-F238E27FC236}">
                      <a16:creationId xmlns:a16="http://schemas.microsoft.com/office/drawing/2014/main" id="{1038F1B0-3FE2-3B40-89D2-70C953583019}"/>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4"/>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E9A667E-3D09-6947-A15F-A33339C0B06B}"/>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13" name="文本框 12">
                  <a:extLst>
                    <a:ext uri="{FF2B5EF4-FFF2-40B4-BE49-F238E27FC236}">
                      <a16:creationId xmlns:a16="http://schemas.microsoft.com/office/drawing/2014/main" id="{FE9A667E-3D09-6947-A15F-A33339C0B06B}"/>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5"/>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6F8F210-32F0-6846-940C-E84DF84057AE}"/>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14" name="文本框 13">
                  <a:extLst>
                    <a:ext uri="{FF2B5EF4-FFF2-40B4-BE49-F238E27FC236}">
                      <a16:creationId xmlns:a16="http://schemas.microsoft.com/office/drawing/2014/main" id="{16F8F210-32F0-6846-940C-E84DF84057AE}"/>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6"/>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C1AEB54-9EDE-D347-A4E6-0BA6F9BD5B4C}"/>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15" name="文本框 14">
                  <a:extLst>
                    <a:ext uri="{FF2B5EF4-FFF2-40B4-BE49-F238E27FC236}">
                      <a16:creationId xmlns:a16="http://schemas.microsoft.com/office/drawing/2014/main" id="{EC1AEB54-9EDE-D347-A4E6-0BA6F9BD5B4C}"/>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7"/>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C2FAC69-81F7-C649-9C64-18C94C4F867A}"/>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16" name="文本框 15">
                  <a:extLst>
                    <a:ext uri="{FF2B5EF4-FFF2-40B4-BE49-F238E27FC236}">
                      <a16:creationId xmlns:a16="http://schemas.microsoft.com/office/drawing/2014/main" id="{DC2FAC69-81F7-C649-9C64-18C94C4F867A}"/>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8"/>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D4FF6B8-3FF3-F04F-8AB5-FD00D66F5447}"/>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17" name="文本框 16">
                  <a:extLst>
                    <a:ext uri="{FF2B5EF4-FFF2-40B4-BE49-F238E27FC236}">
                      <a16:creationId xmlns:a16="http://schemas.microsoft.com/office/drawing/2014/main" id="{8D4FF6B8-3FF3-F04F-8AB5-FD00D66F5447}"/>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9"/>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什么决定比特带宽 </a:t>
            </a:r>
            <a:r>
              <a:rPr lang="en-US" altLang="zh-CN" dirty="0"/>
              <a:t>What</a:t>
            </a:r>
            <a:r>
              <a:rPr lang="zh-CN" altLang="en-US" dirty="0"/>
              <a:t> </a:t>
            </a:r>
            <a:r>
              <a:rPr lang="en-US" altLang="zh-CN" dirty="0"/>
              <a:t>Determines</a:t>
            </a:r>
            <a:r>
              <a:rPr lang="zh-CN" altLang="en-US" dirty="0"/>
              <a:t>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12776"/>
            <a:ext cx="4367998" cy="4608512"/>
          </a:xfrm>
        </p:spPr>
        <p:txBody>
          <a:bodyPr/>
          <a:lstStyle/>
          <a:p>
            <a:r>
              <a:rPr lang="en-US" altLang="zh-CN" sz="2400" b="1" dirty="0">
                <a:latin typeface="Gill Sans MT" panose="020B0502020104020203" pitchFamily="34" charset="0"/>
              </a:rPr>
              <a:t>Floating</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Point(FP)</a:t>
            </a:r>
            <a:r>
              <a:rPr lang="zh-CN" altLang="en-US" sz="2400" b="1" dirty="0">
                <a:latin typeface="Gill Sans MT" panose="020B0502020104020203" pitchFamily="34" charset="0"/>
              </a:rPr>
              <a:t> </a:t>
            </a:r>
            <a:r>
              <a:rPr lang="en-US" altLang="zh-CN" sz="2400" dirty="0">
                <a:latin typeface="Gill Sans MT" panose="020B0502020104020203" pitchFamily="34" charset="0"/>
              </a:rPr>
              <a:t>allows</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change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each</a:t>
            </a:r>
            <a:r>
              <a:rPr lang="zh-CN" altLang="en-US" sz="2400" dirty="0">
                <a:latin typeface="Gill Sans MT" panose="020B0502020104020203" pitchFamily="34" charset="0"/>
              </a:rPr>
              <a:t> </a:t>
            </a:r>
            <a:r>
              <a:rPr lang="en-US" altLang="zh-CN" sz="2400" dirty="0">
                <a:latin typeface="Gill Sans MT" panose="020B0502020104020203" pitchFamily="34" charset="0"/>
              </a:rPr>
              <a:t>value(E-bits)</a:t>
            </a:r>
          </a:p>
          <a:p>
            <a:r>
              <a:rPr lang="en-US" altLang="zh-CN" sz="2400" b="1" dirty="0">
                <a:latin typeface="Gill Sans MT" panose="020B0502020104020203" pitchFamily="34" charset="0"/>
              </a:rPr>
              <a:t>Fixed</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Point(Int)</a:t>
            </a:r>
            <a:r>
              <a:rPr lang="zh-CN" altLang="en-US" sz="2400" b="1" dirty="0">
                <a:latin typeface="Gill Sans MT" panose="020B0502020104020203" pitchFamily="34" charset="0"/>
              </a:rPr>
              <a:t> </a:t>
            </a:r>
            <a:r>
              <a:rPr lang="en-US" altLang="zh-CN" sz="2400" dirty="0">
                <a:latin typeface="Gill Sans MT" panose="020B0502020104020203" pitchFamily="34" charset="0"/>
              </a:rPr>
              <a:t>has</a:t>
            </a:r>
            <a:r>
              <a:rPr lang="zh-CN" altLang="en-US" sz="2400" dirty="0">
                <a:latin typeface="Gill Sans MT" panose="020B0502020104020203" pitchFamily="34" charset="0"/>
              </a:rPr>
              <a:t> </a:t>
            </a:r>
            <a:r>
              <a:rPr lang="en-US" altLang="zh-CN" sz="2400" dirty="0">
                <a:latin typeface="Gill Sans MT" panose="020B0502020104020203" pitchFamily="34" charset="0"/>
              </a:rPr>
              <a:t>fixed</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p>
          <a:p>
            <a:endParaRPr lang="en-US" altLang="zh-CN" sz="2400" dirty="0">
              <a:latin typeface="Gill Sans MT" panose="020B0502020104020203" pitchFamily="34" charset="0"/>
            </a:endParaRPr>
          </a:p>
          <a:p>
            <a:r>
              <a:rPr lang="en-US" altLang="zh-CN" sz="2400" dirty="0">
                <a:latin typeface="Gill Sans MT" panose="020B0502020104020203" pitchFamily="34" charset="0"/>
              </a:rPr>
              <a:t>Default</a:t>
            </a:r>
            <a:r>
              <a:rPr lang="zh-CN" altLang="en-US" sz="2400" dirty="0">
                <a:latin typeface="Gill Sans MT" panose="020B0502020104020203" pitchFamily="34" charset="0"/>
              </a:rPr>
              <a:t> </a:t>
            </a:r>
            <a:r>
              <a:rPr lang="en-US" altLang="zh-CN" sz="2400" dirty="0">
                <a:latin typeface="Gill Sans MT" panose="020B0502020104020203" pitchFamily="34" charset="0"/>
              </a:rPr>
              <a:t>CPU/GPU</a:t>
            </a:r>
            <a:r>
              <a:rPr lang="zh-CN" altLang="en-US" sz="2400" dirty="0">
                <a:latin typeface="Gill Sans MT" panose="020B0502020104020203" pitchFamily="34" charset="0"/>
              </a:rPr>
              <a:t> </a:t>
            </a:r>
            <a:r>
              <a:rPr lang="en-US" altLang="zh-CN" sz="2400" dirty="0">
                <a:latin typeface="Gill Sans MT" panose="020B0502020104020203" pitchFamily="34" charset="0"/>
              </a:rPr>
              <a:t>is</a:t>
            </a:r>
            <a:r>
              <a:rPr lang="zh-CN" altLang="en-US" sz="2400" dirty="0">
                <a:latin typeface="Gill Sans MT" panose="020B0502020104020203" pitchFamily="34" charset="0"/>
              </a:rPr>
              <a:t> </a:t>
            </a:r>
            <a:r>
              <a:rPr lang="en-US" altLang="zh-CN" sz="2400" dirty="0">
                <a:latin typeface="Gill Sans MT" panose="020B0502020104020203" pitchFamily="34" charset="0"/>
              </a:rPr>
              <a:t>32-bit</a:t>
            </a:r>
            <a:r>
              <a:rPr lang="zh-CN" altLang="en-US" sz="2400" dirty="0">
                <a:latin typeface="Gill Sans MT" panose="020B0502020104020203" pitchFamily="34" charset="0"/>
              </a:rPr>
              <a:t> </a:t>
            </a:r>
            <a:r>
              <a:rPr lang="en-US" altLang="zh-CN" sz="2400" dirty="0">
                <a:latin typeface="Gill Sans MT" panose="020B0502020104020203" pitchFamily="34" charset="0"/>
              </a:rPr>
              <a:t>float(FP32)</a:t>
            </a:r>
            <a:endParaRPr lang="zh-CN" altLang="en-US" sz="2400" dirty="0">
              <a:latin typeface="Gill Sans MT" panose="020B0502020104020203" pitchFamily="34" charset="0"/>
            </a:endParaRPr>
          </a:p>
        </p:txBody>
      </p:sp>
    </p:spTree>
    <p:extLst>
      <p:ext uri="{BB962C8B-B14F-4D97-AF65-F5344CB8AC3E}">
        <p14:creationId xmlns:p14="http://schemas.microsoft.com/office/powerpoint/2010/main" val="179086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Efficient</a:t>
            </a:r>
            <a:r>
              <a:rPr lang="zh-CN" altLang="en-US" dirty="0"/>
              <a:t> </a:t>
            </a:r>
            <a:r>
              <a:rPr lang="en-US" altLang="zh-CN" dirty="0"/>
              <a:t>Processing</a:t>
            </a:r>
            <a:r>
              <a:rPr lang="zh-CN" altLang="en-US" dirty="0"/>
              <a:t> </a:t>
            </a:r>
            <a:r>
              <a:rPr lang="en-US" altLang="zh-CN" dirty="0"/>
              <a:t>of</a:t>
            </a:r>
            <a:r>
              <a:rPr lang="zh-CN" altLang="en-US" dirty="0"/>
              <a:t> </a:t>
            </a:r>
            <a:r>
              <a:rPr lang="en-US" altLang="zh-CN" dirty="0"/>
              <a:t>Deep</a:t>
            </a:r>
            <a:r>
              <a:rPr lang="zh-CN" altLang="en-US" dirty="0"/>
              <a:t> </a:t>
            </a:r>
            <a:r>
              <a:rPr lang="en-US" altLang="zh-CN" dirty="0"/>
              <a:t>Neural</a:t>
            </a:r>
            <a:r>
              <a:rPr lang="zh-CN" altLang="en-US" dirty="0"/>
              <a:t> </a:t>
            </a:r>
            <a:r>
              <a:rPr lang="en-US" altLang="zh-CN" dirty="0"/>
              <a:t>Network</a:t>
            </a:r>
            <a:endParaRPr lang="zh-CN" altLang="en-US" dirty="0"/>
          </a:p>
        </p:txBody>
      </p:sp>
      <p:sp>
        <p:nvSpPr>
          <p:cNvPr id="7" name="内容占位符 6">
            <a:extLst>
              <a:ext uri="{FF2B5EF4-FFF2-40B4-BE49-F238E27FC236}">
                <a16:creationId xmlns:a16="http://schemas.microsoft.com/office/drawing/2014/main" id="{85DC9CD3-615C-9746-A8F4-AAFDFF8FB65A}"/>
              </a:ext>
            </a:extLst>
          </p:cNvPr>
          <p:cNvSpPr>
            <a:spLocks noGrp="1"/>
          </p:cNvSpPr>
          <p:nvPr>
            <p:ph sz="half" idx="1"/>
          </p:nvPr>
        </p:nvSpPr>
        <p:spPr/>
        <p:txBody>
          <a:bodyPr/>
          <a:lstStyle/>
          <a:p>
            <a:r>
              <a:rPr lang="en-US" altLang="zh-CN" b="1" dirty="0"/>
              <a:t>Reduce</a:t>
            </a:r>
            <a:r>
              <a:rPr lang="zh-CN" altLang="en-US" b="1" dirty="0"/>
              <a:t> </a:t>
            </a:r>
            <a:r>
              <a:rPr lang="en-US" altLang="zh-CN" b="1" dirty="0"/>
              <a:t>number</a:t>
            </a:r>
            <a:r>
              <a:rPr lang="zh-CN" altLang="en-US" b="1" dirty="0"/>
              <a:t> </a:t>
            </a:r>
            <a:r>
              <a:rPr lang="en-US" altLang="zh-CN" b="1" dirty="0"/>
              <a:t>of</a:t>
            </a:r>
            <a:r>
              <a:rPr lang="zh-CN" altLang="en-US" b="1" dirty="0"/>
              <a:t> </a:t>
            </a:r>
            <a:r>
              <a:rPr lang="en-US" altLang="zh-CN" b="1" dirty="0"/>
              <a:t>unique</a:t>
            </a:r>
            <a:r>
              <a:rPr lang="zh-CN" altLang="en-US" b="1" dirty="0"/>
              <a:t> </a:t>
            </a:r>
            <a:r>
              <a:rPr lang="en-US" altLang="zh-CN" b="1" dirty="0"/>
              <a:t>values</a:t>
            </a:r>
            <a:r>
              <a:rPr lang="zh-CN" altLang="en-US" b="1" dirty="0"/>
              <a:t> </a:t>
            </a:r>
            <a:r>
              <a:rPr lang="en-US" altLang="zh-CN" b="1" dirty="0"/>
              <a:t>–</a:t>
            </a:r>
            <a:r>
              <a:rPr lang="zh-CN" altLang="en-US" b="1" dirty="0"/>
              <a:t> </a:t>
            </a:r>
            <a:r>
              <a:rPr lang="en-US" altLang="zh-CN" b="1" dirty="0">
                <a:latin typeface="Gill Sans MT" panose="020B0502020104020203" pitchFamily="34" charset="0"/>
              </a:rPr>
              <a:t>Precision(M-bits)</a:t>
            </a:r>
          </a:p>
          <a:p>
            <a:pPr lvl="1"/>
            <a:r>
              <a:rPr lang="en-US" altLang="zh-CN" dirty="0">
                <a:latin typeface="Gill Sans MT" panose="020B0502020104020203" pitchFamily="34" charset="0"/>
              </a:rPr>
              <a:t>Default:</a:t>
            </a:r>
            <a:r>
              <a:rPr lang="zh-CN" altLang="en-US" dirty="0">
                <a:latin typeface="Gill Sans MT" panose="020B0502020104020203" pitchFamily="34" charset="0"/>
              </a:rPr>
              <a:t> </a:t>
            </a:r>
            <a:r>
              <a:rPr lang="en-US" altLang="zh-CN" dirty="0">
                <a:latin typeface="Gill Sans MT" panose="020B0502020104020203" pitchFamily="34" charset="0"/>
              </a:rPr>
              <a:t>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are</a:t>
            </a:r>
            <a:r>
              <a:rPr lang="zh-CN" altLang="en-US" dirty="0">
                <a:latin typeface="Gill Sans MT" panose="020B0502020104020203" pitchFamily="34" charset="0"/>
              </a:rPr>
              <a:t> </a:t>
            </a:r>
            <a:r>
              <a:rPr lang="en-US" altLang="zh-CN" dirty="0">
                <a:latin typeface="Gill Sans MT" panose="020B0502020104020203" pitchFamily="34" charset="0"/>
              </a:rPr>
              <a:t>equally</a:t>
            </a:r>
            <a:r>
              <a:rPr lang="zh-CN" altLang="en-US" dirty="0">
                <a:latin typeface="Gill Sans MT" panose="020B0502020104020203" pitchFamily="34" charset="0"/>
              </a:rPr>
              <a:t> </a:t>
            </a:r>
            <a:r>
              <a:rPr lang="en-US" altLang="zh-CN" dirty="0">
                <a:latin typeface="Gill Sans MT" panose="020B0502020104020203" pitchFamily="34" charset="0"/>
              </a:rPr>
              <a:t>spaced</a:t>
            </a:r>
            <a:r>
              <a:rPr lang="zh-CN" altLang="en-US" dirty="0">
                <a:latin typeface="Gill Sans MT" panose="020B0502020104020203" pitchFamily="34" charset="0"/>
              </a:rPr>
              <a:t> </a:t>
            </a:r>
            <a:r>
              <a:rPr lang="en-US" altLang="zh-CN" dirty="0">
                <a:latin typeface="Gill Sans MT" panose="020B0502020104020203" pitchFamily="34" charset="0"/>
              </a:rPr>
              <a:t>out)</a:t>
            </a:r>
          </a:p>
          <a:p>
            <a:pPr lvl="1"/>
            <a:r>
              <a:rPr lang="en-US" altLang="zh-CN" dirty="0">
                <a:latin typeface="Gill Sans MT" panose="020B0502020104020203" pitchFamily="34" charset="0"/>
              </a:rPr>
              <a:t>None-uniform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(spacing</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be</a:t>
            </a:r>
            <a:r>
              <a:rPr lang="zh-CN" altLang="en-US" dirty="0">
                <a:latin typeface="Gill Sans MT" panose="020B0502020104020203" pitchFamily="34" charset="0"/>
              </a:rPr>
              <a:t> </a:t>
            </a:r>
            <a:r>
              <a:rPr lang="en-US" altLang="zh-CN" dirty="0">
                <a:latin typeface="Gill Sans MT" panose="020B0502020104020203" pitchFamily="34" charset="0"/>
              </a:rPr>
              <a:t>computed)</a:t>
            </a:r>
          </a:p>
          <a:p>
            <a:pPr lvl="1"/>
            <a:r>
              <a:rPr lang="en-US" altLang="zh-CN" dirty="0">
                <a:latin typeface="Gill Sans MT" panose="020B0502020104020203" pitchFamily="34" charset="0"/>
              </a:rPr>
              <a:t>Fewer</a:t>
            </a:r>
            <a:r>
              <a:rPr lang="zh-CN" altLang="en-US" dirty="0">
                <a:latin typeface="Gill Sans MT" panose="020B0502020104020203" pitchFamily="34" charset="0"/>
              </a:rPr>
              <a:t> </a:t>
            </a:r>
            <a:r>
              <a:rPr lang="en-US" altLang="zh-CN" dirty="0">
                <a:latin typeface="Gill Sans MT" panose="020B0502020104020203" pitchFamily="34" charset="0"/>
              </a:rPr>
              <a:t>unique</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make</a:t>
            </a:r>
            <a:r>
              <a:rPr lang="zh-CN" altLang="en-US" dirty="0">
                <a:latin typeface="Gill Sans MT" panose="020B0502020104020203" pitchFamily="34" charset="0"/>
              </a:rPr>
              <a:t> </a:t>
            </a:r>
            <a:r>
              <a:rPr lang="en-US" altLang="zh-CN" dirty="0">
                <a:latin typeface="Gill Sans MT" panose="020B0502020104020203" pitchFamily="34" charset="0"/>
              </a:rPr>
              <a:t>transforms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compression</a:t>
            </a:r>
            <a:r>
              <a:rPr lang="zh-CN" altLang="en-US" dirty="0">
                <a:latin typeface="Gill Sans MT" panose="020B0502020104020203" pitchFamily="34" charset="0"/>
              </a:rPr>
              <a:t> </a:t>
            </a:r>
            <a:r>
              <a:rPr lang="en-US" altLang="zh-CN" dirty="0">
                <a:latin typeface="Gill Sans MT" panose="020B0502020104020203" pitchFamily="34" charset="0"/>
              </a:rPr>
              <a:t>more</a:t>
            </a:r>
            <a:r>
              <a:rPr lang="zh-CN" altLang="en-US" dirty="0">
                <a:latin typeface="Gill Sans MT" panose="020B0502020104020203" pitchFamily="34" charset="0"/>
              </a:rPr>
              <a:t> </a:t>
            </a:r>
            <a:r>
              <a:rPr lang="en-US" altLang="zh-CN" dirty="0">
                <a:latin typeface="Gill Sans MT" panose="020B0502020104020203" pitchFamily="34" charset="0"/>
              </a:rPr>
              <a:t>effective</a:t>
            </a:r>
          </a:p>
          <a:p>
            <a:r>
              <a:rPr lang="en-US" altLang="zh-CN" b="1" dirty="0">
                <a:latin typeface="Gill Sans MT" panose="020B0502020104020203" pitchFamily="34" charset="0"/>
              </a:rPr>
              <a:t>Reduce</a:t>
            </a:r>
            <a:r>
              <a:rPr lang="zh-CN" altLang="en-US" b="1" dirty="0">
                <a:latin typeface="Gill Sans MT" panose="020B0502020104020203" pitchFamily="34" charset="0"/>
              </a:rPr>
              <a:t> </a:t>
            </a:r>
            <a:r>
              <a:rPr lang="en-US" altLang="zh-CN" b="1" dirty="0">
                <a:latin typeface="Gill Sans MT" panose="020B0502020104020203" pitchFamily="34" charset="0"/>
              </a:rPr>
              <a:t>dynamic</a:t>
            </a:r>
            <a:r>
              <a:rPr lang="zh-CN" altLang="en-US" b="1" dirty="0">
                <a:latin typeface="Gill Sans MT" panose="020B0502020104020203" pitchFamily="34" charset="0"/>
              </a:rPr>
              <a:t> </a:t>
            </a:r>
            <a:r>
              <a:rPr lang="en-US" altLang="zh-CN" b="1" dirty="0">
                <a:latin typeface="Gill Sans MT" panose="020B0502020104020203" pitchFamily="34" charset="0"/>
              </a:rPr>
              <a:t>range(E-bits)</a:t>
            </a:r>
          </a:p>
          <a:p>
            <a:pPr lvl="1"/>
            <a:r>
              <a:rPr lang="en-US" altLang="zh-CN" dirty="0">
                <a:latin typeface="Gill Sans MT" panose="020B0502020104020203" pitchFamily="34" charset="0"/>
              </a:rPr>
              <a:t>If</a:t>
            </a:r>
            <a:r>
              <a:rPr lang="zh-CN" altLang="en-US" dirty="0">
                <a:latin typeface="Gill Sans MT" panose="020B0502020104020203" pitchFamily="34" charset="0"/>
              </a:rPr>
              <a:t> </a:t>
            </a:r>
            <a:r>
              <a:rPr lang="en-US" altLang="zh-CN" dirty="0">
                <a:latin typeface="Gill Sans MT" panose="020B0502020104020203" pitchFamily="34" charset="0"/>
              </a:rPr>
              <a:t>Possible,</a:t>
            </a:r>
            <a:r>
              <a:rPr lang="zh-CN" altLang="en-US" dirty="0">
                <a:latin typeface="Gill Sans MT" panose="020B0502020104020203" pitchFamily="34" charset="0"/>
              </a:rPr>
              <a:t> </a:t>
            </a:r>
            <a:r>
              <a:rPr lang="en-US" altLang="zh-CN" dirty="0">
                <a:latin typeface="Gill Sans MT" panose="020B0502020104020203" pitchFamily="34" charset="0"/>
              </a:rPr>
              <a:t>fix</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(used</a:t>
            </a:r>
            <a:r>
              <a:rPr lang="zh-CN" altLang="en-US" dirty="0">
                <a:latin typeface="Gill Sans MT" panose="020B0502020104020203" pitchFamily="34" charset="0"/>
              </a:rPr>
              <a:t> </a:t>
            </a:r>
            <a:r>
              <a:rPr lang="en-US" altLang="zh-CN" dirty="0">
                <a:latin typeface="Gill Sans MT" panose="020B0502020104020203" pitchFamily="34" charset="0"/>
              </a:rPr>
              <a:t>fixed</a:t>
            </a:r>
            <a:r>
              <a:rPr lang="zh-CN" altLang="en-US" dirty="0">
                <a:latin typeface="Gill Sans MT" panose="020B0502020104020203" pitchFamily="34" charset="0"/>
              </a:rPr>
              <a:t> </a:t>
            </a:r>
            <a:r>
              <a:rPr lang="en-US" altLang="zh-CN" dirty="0">
                <a:latin typeface="Gill Sans MT" panose="020B0502020104020203" pitchFamily="34" charset="0"/>
              </a:rPr>
              <a:t>point)</a:t>
            </a:r>
          </a:p>
          <a:p>
            <a:pPr lvl="1"/>
            <a:r>
              <a:rPr lang="en-US" altLang="zh-CN" dirty="0">
                <a:latin typeface="Gill Sans MT" panose="020B0502020104020203" pitchFamily="34" charset="0"/>
              </a:rPr>
              <a:t>Share</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group</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for</a:t>
            </a:r>
            <a:r>
              <a:rPr lang="zh-CN" altLang="en-US" dirty="0">
                <a:latin typeface="Gill Sans MT" panose="020B0502020104020203" pitchFamily="34" charset="0"/>
              </a:rPr>
              <a:t> </a:t>
            </a:r>
            <a:r>
              <a:rPr lang="en-US" altLang="zh-CN" dirty="0">
                <a:latin typeface="Gill Sans MT" panose="020B0502020104020203" pitchFamily="34" charset="0"/>
              </a:rPr>
              <a:t>a</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channel)</a:t>
            </a:r>
          </a:p>
          <a:p>
            <a:r>
              <a:rPr lang="en-US" altLang="zh-CN" dirty="0">
                <a:latin typeface="Gill Sans MT" panose="020B0502020104020203" pitchFamily="34" charset="0"/>
              </a:rPr>
              <a:t>Tradeoff</a:t>
            </a:r>
            <a:r>
              <a:rPr lang="zh-CN" altLang="en-US" dirty="0">
                <a:latin typeface="Gill Sans MT" panose="020B0502020104020203" pitchFamily="34" charset="0"/>
              </a:rPr>
              <a:t> </a:t>
            </a:r>
            <a:r>
              <a:rPr lang="en-US" altLang="zh-CN" dirty="0">
                <a:latin typeface="Gill Sans MT" panose="020B0502020104020203" pitchFamily="34" charset="0"/>
              </a:rPr>
              <a:t>between</a:t>
            </a:r>
            <a:r>
              <a:rPr lang="zh-CN" altLang="en-US" dirty="0">
                <a:latin typeface="Gill Sans MT" panose="020B0502020104020203" pitchFamily="34" charset="0"/>
              </a:rPr>
              <a:t> </a:t>
            </a:r>
            <a:r>
              <a:rPr lang="en-US" altLang="zh-CN" dirty="0">
                <a:latin typeface="Gill Sans MT" panose="020B0502020104020203" pitchFamily="34" charset="0"/>
              </a:rPr>
              <a:t>number</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bits</a:t>
            </a:r>
            <a:r>
              <a:rPr lang="zh-CN" altLang="en-US" dirty="0">
                <a:latin typeface="Gill Sans MT" panose="020B0502020104020203" pitchFamily="34" charset="0"/>
              </a:rPr>
              <a:t> </a:t>
            </a:r>
            <a:r>
              <a:rPr lang="en-US" altLang="zh-CN" dirty="0">
                <a:latin typeface="Gill Sans MT" panose="020B0502020104020203" pitchFamily="34" charset="0"/>
              </a:rPr>
              <a:t>allocated</a:t>
            </a:r>
            <a:r>
              <a:rPr lang="zh-CN" altLang="en-US" dirty="0">
                <a:latin typeface="Gill Sans MT" panose="020B0502020104020203" pitchFamily="34" charset="0"/>
              </a:rPr>
              <a:t> </a:t>
            </a:r>
            <a:r>
              <a:rPr lang="en-US" altLang="zh-CN" dirty="0">
                <a:latin typeface="Gill Sans MT" panose="020B0502020104020203" pitchFamily="34" charset="0"/>
              </a:rPr>
              <a:t>to</a:t>
            </a:r>
            <a:r>
              <a:rPr lang="zh-CN" altLang="en-US" dirty="0">
                <a:latin typeface="Gill Sans MT" panose="020B0502020104020203" pitchFamily="34" charset="0"/>
              </a:rPr>
              <a:t> </a:t>
            </a:r>
            <a:r>
              <a:rPr lang="en-US" altLang="zh-CN" b="1" dirty="0">
                <a:latin typeface="Gill Sans MT" panose="020B0502020104020203" pitchFamily="34" charset="0"/>
              </a:rPr>
              <a:t>M-bits</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E-bits</a:t>
            </a:r>
          </a:p>
          <a:p>
            <a:pPr lvl="1"/>
            <a:endParaRPr lang="zh-CN" altLang="en-US" dirty="0"/>
          </a:p>
        </p:txBody>
      </p:sp>
      <p:pic>
        <p:nvPicPr>
          <p:cNvPr id="11" name="图片 10">
            <a:extLst>
              <a:ext uri="{FF2B5EF4-FFF2-40B4-BE49-F238E27FC236}">
                <a16:creationId xmlns:a16="http://schemas.microsoft.com/office/drawing/2014/main" id="{5AECC7DE-6C25-7549-8D41-8AB2E2E39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893" y="4869160"/>
            <a:ext cx="4610100" cy="1435100"/>
          </a:xfrm>
          <a:prstGeom prst="rect">
            <a:avLst/>
          </a:prstGeom>
        </p:spPr>
      </p:pic>
      <p:sp>
        <p:nvSpPr>
          <p:cNvPr id="12" name="矩形 11">
            <a:extLst>
              <a:ext uri="{FF2B5EF4-FFF2-40B4-BE49-F238E27FC236}">
                <a16:creationId xmlns:a16="http://schemas.microsoft.com/office/drawing/2014/main" id="{B81B6709-7112-4F4E-B95A-D8A55520F248}"/>
              </a:ext>
            </a:extLst>
          </p:cNvPr>
          <p:cNvSpPr/>
          <p:nvPr/>
        </p:nvSpPr>
        <p:spPr>
          <a:xfrm>
            <a:off x="6601887" y="5147900"/>
            <a:ext cx="2954014"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E=5,</a:t>
            </a:r>
            <a:r>
              <a:rPr lang="zh-CN" altLang="en-US" dirty="0">
                <a:latin typeface="Gill Sans MT" panose="020B0502020104020203" pitchFamily="34" charset="0"/>
              </a:rPr>
              <a:t> </a:t>
            </a:r>
            <a:r>
              <a:rPr lang="en-US" altLang="zh-CN" dirty="0">
                <a:latin typeface="Gill Sans MT" panose="020B0502020104020203" pitchFamily="34" charset="0"/>
              </a:rPr>
              <a:t>M=10,</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bits=32</a:t>
            </a:r>
            <a:endParaRPr lang="zh-CN" altLang="en-US" dirty="0"/>
          </a:p>
        </p:txBody>
      </p:sp>
      <p:sp>
        <p:nvSpPr>
          <p:cNvPr id="13" name="矩形 12">
            <a:extLst>
              <a:ext uri="{FF2B5EF4-FFF2-40B4-BE49-F238E27FC236}">
                <a16:creationId xmlns:a16="http://schemas.microsoft.com/office/drawing/2014/main" id="{1303BEBA-7EBF-0F4C-BAED-C00E9F4BDCA4}"/>
              </a:ext>
            </a:extLst>
          </p:cNvPr>
          <p:cNvSpPr/>
          <p:nvPr/>
        </p:nvSpPr>
        <p:spPr>
          <a:xfrm>
            <a:off x="6601887" y="5903984"/>
            <a:ext cx="2802690"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E=8,</a:t>
            </a:r>
            <a:r>
              <a:rPr lang="zh-CN" altLang="en-US" dirty="0">
                <a:latin typeface="Gill Sans MT" panose="020B0502020104020203" pitchFamily="34" charset="0"/>
              </a:rPr>
              <a:t> </a:t>
            </a:r>
            <a:r>
              <a:rPr lang="en-US" altLang="zh-CN" dirty="0">
                <a:latin typeface="Gill Sans MT" panose="020B0502020104020203" pitchFamily="34" charset="0"/>
              </a:rPr>
              <a:t>M=7,</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bits=19</a:t>
            </a:r>
            <a:endParaRPr lang="zh-CN" altLang="en-US" dirty="0"/>
          </a:p>
        </p:txBody>
      </p:sp>
    </p:spTree>
    <p:extLst>
      <p:ext uri="{BB962C8B-B14F-4D97-AF65-F5344CB8AC3E}">
        <p14:creationId xmlns:p14="http://schemas.microsoft.com/office/powerpoint/2010/main" val="350868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C900E-EFC3-4944-9F97-2BBE6D85B13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EA5F115-0160-8D46-854C-49A03C3C8F6C}"/>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D5FDC5A-1BD1-534A-9C49-4AF123487EE6}"/>
              </a:ext>
            </a:extLst>
          </p:cNvPr>
          <p:cNvPicPr>
            <a:picLocks noChangeAspect="1"/>
          </p:cNvPicPr>
          <p:nvPr/>
        </p:nvPicPr>
        <p:blipFill>
          <a:blip r:embed="rId2"/>
          <a:stretch>
            <a:fillRect/>
          </a:stretch>
        </p:blipFill>
        <p:spPr>
          <a:xfrm>
            <a:off x="-1" y="619244"/>
            <a:ext cx="12196763" cy="5619511"/>
          </a:xfrm>
          <a:prstGeom prst="rect">
            <a:avLst/>
          </a:prstGeom>
        </p:spPr>
      </p:pic>
    </p:spTree>
    <p:extLst>
      <p:ext uri="{BB962C8B-B14F-4D97-AF65-F5344CB8AC3E}">
        <p14:creationId xmlns:p14="http://schemas.microsoft.com/office/powerpoint/2010/main" val="217989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8B133B-34AC-224A-81F7-24EAD3DD37D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0338BB4-1CA8-E243-9A21-DEE2F611E525}"/>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BDCF9A1B-46CA-D84B-B42B-7BF243AFCE49}"/>
              </a:ext>
            </a:extLst>
          </p:cNvPr>
          <p:cNvPicPr>
            <a:picLocks noChangeAspect="1"/>
          </p:cNvPicPr>
          <p:nvPr/>
        </p:nvPicPr>
        <p:blipFill>
          <a:blip r:embed="rId2"/>
          <a:stretch>
            <a:fillRect/>
          </a:stretch>
        </p:blipFill>
        <p:spPr>
          <a:xfrm>
            <a:off x="-1" y="313081"/>
            <a:ext cx="12196763" cy="6231838"/>
          </a:xfrm>
          <a:prstGeom prst="rect">
            <a:avLst/>
          </a:prstGeom>
        </p:spPr>
      </p:pic>
    </p:spTree>
    <p:extLst>
      <p:ext uri="{BB962C8B-B14F-4D97-AF65-F5344CB8AC3E}">
        <p14:creationId xmlns:p14="http://schemas.microsoft.com/office/powerpoint/2010/main" val="3348453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32043</TotalTime>
  <Words>467</Words>
  <Application>Microsoft Macintosh PowerPoint</Application>
  <PresentationFormat>自定义</PresentationFormat>
  <Paragraphs>76</Paragraphs>
  <Slides>48</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48</vt:i4>
      </vt:variant>
    </vt:vector>
  </HeadingPairs>
  <TitlesOfParts>
    <vt:vector size="68"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什么决定比特带宽 What Determines Bit Width ?</vt:lpstr>
      <vt:lpstr>什么决定比特带宽 What Determines Bit Width ?</vt:lpstr>
      <vt:lpstr>什么决定比特带宽 What Determines Bit Width ?</vt:lpstr>
      <vt:lpstr>Efficient Processing of Deep Neural 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矩阵运算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硬件优化方案</vt:lpstr>
      <vt:lpstr>PowerPoint 演示文稿</vt:lpstr>
      <vt:lpstr>CPU 发展历史和组成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vt:lpstr>
      <vt:lpstr>PowerPoint 演示文稿</vt:lpstr>
      <vt:lpstr>PowerPoint 演示文稿</vt:lpstr>
      <vt:lpstr>PowerPoint 演示文稿</vt:lpstr>
      <vt:lpstr>引用</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5369</cp:revision>
  <dcterms:created xsi:type="dcterms:W3CDTF">2015-01-14T10:38:57Z</dcterms:created>
  <dcterms:modified xsi:type="dcterms:W3CDTF">2023-03-09T09:38:41Z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